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47"/>
  </p:notesMasterIdLst>
  <p:sldIdLst>
    <p:sldId id="288" r:id="rId2"/>
    <p:sldId id="526" r:id="rId3"/>
    <p:sldId id="625" r:id="rId4"/>
    <p:sldId id="623" r:id="rId5"/>
    <p:sldId id="626" r:id="rId6"/>
    <p:sldId id="257" r:id="rId7"/>
    <p:sldId id="627" r:id="rId8"/>
    <p:sldId id="628" r:id="rId9"/>
    <p:sldId id="634" r:id="rId10"/>
    <p:sldId id="633" r:id="rId11"/>
    <p:sldId id="635" r:id="rId12"/>
    <p:sldId id="279" r:id="rId13"/>
    <p:sldId id="636" r:id="rId14"/>
    <p:sldId id="638" r:id="rId15"/>
    <p:sldId id="637" r:id="rId16"/>
    <p:sldId id="260" r:id="rId17"/>
    <p:sldId id="644" r:id="rId18"/>
    <p:sldId id="261" r:id="rId19"/>
    <p:sldId id="639" r:id="rId20"/>
    <p:sldId id="640" r:id="rId21"/>
    <p:sldId id="643" r:id="rId22"/>
    <p:sldId id="262" r:id="rId23"/>
    <p:sldId id="641" r:id="rId24"/>
    <p:sldId id="263" r:id="rId25"/>
    <p:sldId id="642" r:id="rId26"/>
    <p:sldId id="645" r:id="rId27"/>
    <p:sldId id="264" r:id="rId28"/>
    <p:sldId id="265" r:id="rId29"/>
    <p:sldId id="266" r:id="rId30"/>
    <p:sldId id="646" r:id="rId31"/>
    <p:sldId id="698" r:id="rId32"/>
    <p:sldId id="697" r:id="rId33"/>
    <p:sldId id="699" r:id="rId34"/>
    <p:sldId id="696" r:id="rId35"/>
    <p:sldId id="700" r:id="rId36"/>
    <p:sldId id="703" r:id="rId37"/>
    <p:sldId id="704" r:id="rId38"/>
    <p:sldId id="705" r:id="rId39"/>
    <p:sldId id="702" r:id="rId40"/>
    <p:sldId id="706" r:id="rId41"/>
    <p:sldId id="281" r:id="rId42"/>
    <p:sldId id="284" r:id="rId43"/>
    <p:sldId id="285" r:id="rId44"/>
    <p:sldId id="464" r:id="rId45"/>
    <p:sldId id="65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600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28305-0117-4C2F-B0A0-6F2495BF8CF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ECF26-1C36-4B50-816D-1E0F92CC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9623-78E6-4AF6-9826-D0D1132B26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62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9623-78E6-4AF6-9826-D0D1132B26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28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9623-78E6-4AF6-9826-D0D1132B26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50000"/>
            <a:lum/>
          </a:blip>
          <a:srcRect/>
          <a:stretch>
            <a:fillRect l="-2000" t="-2000" r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  <a:solidFill>
            <a:srgbClr val="FFA4AD">
              <a:alpha val="55000"/>
            </a:srgbClr>
          </a:solidFill>
          <a:effectLst>
            <a:softEdge rad="241300"/>
          </a:effectLst>
        </p:spPr>
        <p:txBody>
          <a:bodyPr/>
          <a:lstStyle/>
          <a:p>
            <a:r>
              <a:rPr lang="en-US"/>
              <a:t>Measuring Complexity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  <a:solidFill>
            <a:srgbClr val="FFA4AD">
              <a:alpha val="49000"/>
            </a:srgbClr>
          </a:solidFill>
          <a:effectLst>
            <a:softEdge rad="368300"/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Maxim Danilov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9F40-1DFC-4626-9A0C-89DF496D9F38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Рисунок 15">
            <a:extLst>
              <a:ext uri="{FF2B5EF4-FFF2-40B4-BE49-F238E27FC236}">
                <a16:creationId xmlns:a16="http://schemas.microsoft.com/office/drawing/2014/main" id="{A02FD4AE-2E2B-9A86-1E10-6926302D9112}"/>
              </a:ext>
            </a:extLst>
          </p:cNvPr>
          <p:cNvGrpSpPr/>
          <p:nvPr userDrawn="1"/>
        </p:nvGrpSpPr>
        <p:grpSpPr>
          <a:xfrm>
            <a:off x="403745" y="245124"/>
            <a:ext cx="1118677" cy="1124576"/>
            <a:chOff x="310542" y="294598"/>
            <a:chExt cx="1118677" cy="1124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375132CE-8EC1-DBA3-4E80-C682836BC459}"/>
                </a:ext>
              </a:extLst>
            </p:cNvPr>
            <p:cNvSpPr/>
            <p:nvPr/>
          </p:nvSpPr>
          <p:spPr>
            <a:xfrm>
              <a:off x="310542" y="294598"/>
              <a:ext cx="828332" cy="831427"/>
            </a:xfrm>
            <a:custGeom>
              <a:avLst/>
              <a:gdLst>
                <a:gd name="connsiteX0" fmla="*/ 552707 w 828332"/>
                <a:gd name="connsiteY0" fmla="*/ 10 h 831427"/>
                <a:gd name="connsiteX1" fmla="*/ 423756 w 828332"/>
                <a:gd name="connsiteY1" fmla="*/ 10920 h 831427"/>
                <a:gd name="connsiteX2" fmla="*/ 288858 w 828332"/>
                <a:gd name="connsiteY2" fmla="*/ 150361 h 831427"/>
                <a:gd name="connsiteX3" fmla="*/ 288858 w 828332"/>
                <a:gd name="connsiteY3" fmla="*/ 252640 h 831427"/>
                <a:gd name="connsiteX4" fmla="*/ 558767 w 828332"/>
                <a:gd name="connsiteY4" fmla="*/ 252640 h 831427"/>
                <a:gd name="connsiteX5" fmla="*/ 558767 w 828332"/>
                <a:gd name="connsiteY5" fmla="*/ 286733 h 831427"/>
                <a:gd name="connsiteX6" fmla="*/ 187573 w 828332"/>
                <a:gd name="connsiteY6" fmla="*/ 286733 h 831427"/>
                <a:gd name="connsiteX7" fmla="*/ 18951 w 828332"/>
                <a:gd name="connsiteY7" fmla="*/ 422764 h 831427"/>
                <a:gd name="connsiteX8" fmla="*/ 18951 w 828332"/>
                <a:gd name="connsiteY8" fmla="*/ 695396 h 831427"/>
                <a:gd name="connsiteX9" fmla="*/ 162422 w 828332"/>
                <a:gd name="connsiteY9" fmla="*/ 831428 h 831427"/>
                <a:gd name="connsiteX10" fmla="*/ 255249 w 828332"/>
                <a:gd name="connsiteY10" fmla="*/ 831428 h 831427"/>
                <a:gd name="connsiteX11" fmla="*/ 255249 w 828332"/>
                <a:gd name="connsiteY11" fmla="*/ 708806 h 831427"/>
                <a:gd name="connsiteX12" fmla="*/ 423871 w 828332"/>
                <a:gd name="connsiteY12" fmla="*/ 542205 h 831427"/>
                <a:gd name="connsiteX13" fmla="*/ 693435 w 828332"/>
                <a:gd name="connsiteY13" fmla="*/ 542205 h 831427"/>
                <a:gd name="connsiteX14" fmla="*/ 828333 w 828332"/>
                <a:gd name="connsiteY14" fmla="*/ 405833 h 831427"/>
                <a:gd name="connsiteX15" fmla="*/ 828333 w 828332"/>
                <a:gd name="connsiteY15" fmla="*/ 150361 h 831427"/>
                <a:gd name="connsiteX16" fmla="*/ 693435 w 828332"/>
                <a:gd name="connsiteY16" fmla="*/ 10920 h 831427"/>
                <a:gd name="connsiteX17" fmla="*/ 552822 w 828332"/>
                <a:gd name="connsiteY17" fmla="*/ 10 h 831427"/>
                <a:gd name="connsiteX18" fmla="*/ 552707 w 828332"/>
                <a:gd name="connsiteY18" fmla="*/ 10 h 831427"/>
                <a:gd name="connsiteX19" fmla="*/ 406722 w 828332"/>
                <a:gd name="connsiteY19" fmla="*/ 82175 h 831427"/>
                <a:gd name="connsiteX20" fmla="*/ 457366 w 828332"/>
                <a:gd name="connsiteY20" fmla="*/ 133428 h 831427"/>
                <a:gd name="connsiteX21" fmla="*/ 406722 w 828332"/>
                <a:gd name="connsiteY21" fmla="*/ 184340 h 831427"/>
                <a:gd name="connsiteX22" fmla="*/ 356079 w 828332"/>
                <a:gd name="connsiteY22" fmla="*/ 133428 h 831427"/>
                <a:gd name="connsiteX23" fmla="*/ 406722 w 828332"/>
                <a:gd name="connsiteY23" fmla="*/ 82175 h 83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8332" h="831427">
                  <a:moveTo>
                    <a:pt x="552707" y="10"/>
                  </a:moveTo>
                  <a:cubicBezTo>
                    <a:pt x="506522" y="238"/>
                    <a:pt x="462509" y="4101"/>
                    <a:pt x="423756" y="10920"/>
                  </a:cubicBezTo>
                  <a:cubicBezTo>
                    <a:pt x="309552" y="31035"/>
                    <a:pt x="288858" y="72970"/>
                    <a:pt x="288858" y="150361"/>
                  </a:cubicBezTo>
                  <a:lnTo>
                    <a:pt x="288858" y="252640"/>
                  </a:lnTo>
                  <a:lnTo>
                    <a:pt x="558767" y="252640"/>
                  </a:lnTo>
                  <a:lnTo>
                    <a:pt x="558767" y="286733"/>
                  </a:lnTo>
                  <a:lnTo>
                    <a:pt x="187573" y="286733"/>
                  </a:lnTo>
                  <a:cubicBezTo>
                    <a:pt x="109149" y="286733"/>
                    <a:pt x="40443" y="333555"/>
                    <a:pt x="18951" y="422764"/>
                  </a:cubicBezTo>
                  <a:cubicBezTo>
                    <a:pt x="-5742" y="524931"/>
                    <a:pt x="-6885" y="588685"/>
                    <a:pt x="18951" y="695396"/>
                  </a:cubicBezTo>
                  <a:cubicBezTo>
                    <a:pt x="38157" y="774718"/>
                    <a:pt x="83999" y="831428"/>
                    <a:pt x="162422" y="831428"/>
                  </a:cubicBezTo>
                  <a:lnTo>
                    <a:pt x="255249" y="831428"/>
                  </a:lnTo>
                  <a:lnTo>
                    <a:pt x="255249" y="708806"/>
                  </a:lnTo>
                  <a:cubicBezTo>
                    <a:pt x="255249" y="620277"/>
                    <a:pt x="332301" y="542205"/>
                    <a:pt x="423871" y="542205"/>
                  </a:cubicBezTo>
                  <a:lnTo>
                    <a:pt x="693435" y="542205"/>
                  </a:lnTo>
                  <a:cubicBezTo>
                    <a:pt x="768429" y="542205"/>
                    <a:pt x="828333" y="480837"/>
                    <a:pt x="828333" y="405833"/>
                  </a:cubicBezTo>
                  <a:lnTo>
                    <a:pt x="828333" y="150361"/>
                  </a:lnTo>
                  <a:cubicBezTo>
                    <a:pt x="828333" y="77629"/>
                    <a:pt x="766599" y="23080"/>
                    <a:pt x="693435" y="10920"/>
                  </a:cubicBezTo>
                  <a:cubicBezTo>
                    <a:pt x="647022" y="3306"/>
                    <a:pt x="599007" y="-217"/>
                    <a:pt x="552822" y="10"/>
                  </a:cubicBezTo>
                  <a:lnTo>
                    <a:pt x="552707" y="10"/>
                  </a:lnTo>
                  <a:close/>
                  <a:moveTo>
                    <a:pt x="406722" y="82175"/>
                  </a:moveTo>
                  <a:cubicBezTo>
                    <a:pt x="434616" y="82175"/>
                    <a:pt x="457366" y="105131"/>
                    <a:pt x="457366" y="133428"/>
                  </a:cubicBezTo>
                  <a:cubicBezTo>
                    <a:pt x="457366" y="161725"/>
                    <a:pt x="434616" y="184340"/>
                    <a:pt x="406722" y="184340"/>
                  </a:cubicBezTo>
                  <a:cubicBezTo>
                    <a:pt x="378828" y="184340"/>
                    <a:pt x="356079" y="161498"/>
                    <a:pt x="356079" y="133428"/>
                  </a:cubicBezTo>
                  <a:cubicBezTo>
                    <a:pt x="356079" y="105358"/>
                    <a:pt x="378713" y="82175"/>
                    <a:pt x="406722" y="82175"/>
                  </a:cubicBezTo>
                  <a:close/>
                </a:path>
              </a:pathLst>
            </a:custGeom>
            <a:noFill/>
            <a:ln w="13171" cap="flat">
              <a:solidFill>
                <a:srgbClr val="FF485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33AB64D1-C01B-734C-A9E4-203B8E5AA8B1}"/>
                </a:ext>
              </a:extLst>
            </p:cNvPr>
            <p:cNvSpPr/>
            <p:nvPr/>
          </p:nvSpPr>
          <p:spPr>
            <a:xfrm>
              <a:off x="599402" y="581329"/>
              <a:ext cx="829817" cy="837846"/>
            </a:xfrm>
            <a:custGeom>
              <a:avLst/>
              <a:gdLst>
                <a:gd name="connsiteX0" fmla="*/ 573083 w 829817"/>
                <a:gd name="connsiteY0" fmla="*/ 0 h 837846"/>
                <a:gd name="connsiteX1" fmla="*/ 573083 w 829817"/>
                <a:gd name="connsiteY1" fmla="*/ 119100 h 837846"/>
                <a:gd name="connsiteX2" fmla="*/ 404462 w 829817"/>
                <a:gd name="connsiteY2" fmla="*/ 289224 h 837846"/>
                <a:gd name="connsiteX3" fmla="*/ 134896 w 829817"/>
                <a:gd name="connsiteY3" fmla="*/ 289224 h 837846"/>
                <a:gd name="connsiteX4" fmla="*/ 0 w 829817"/>
                <a:gd name="connsiteY4" fmla="*/ 425597 h 837846"/>
                <a:gd name="connsiteX5" fmla="*/ 0 w 829817"/>
                <a:gd name="connsiteY5" fmla="*/ 681068 h 837846"/>
                <a:gd name="connsiteX6" fmla="*/ 134896 w 829817"/>
                <a:gd name="connsiteY6" fmla="*/ 817440 h 837846"/>
                <a:gd name="connsiteX7" fmla="*/ 404462 w 829817"/>
                <a:gd name="connsiteY7" fmla="*/ 817440 h 837846"/>
                <a:gd name="connsiteX8" fmla="*/ 539358 w 829817"/>
                <a:gd name="connsiteY8" fmla="*/ 681068 h 837846"/>
                <a:gd name="connsiteX9" fmla="*/ 539358 w 829817"/>
                <a:gd name="connsiteY9" fmla="*/ 578788 h 837846"/>
                <a:gd name="connsiteX10" fmla="*/ 269794 w 829817"/>
                <a:gd name="connsiteY10" fmla="*/ 578788 h 837846"/>
                <a:gd name="connsiteX11" fmla="*/ 269794 w 829817"/>
                <a:gd name="connsiteY11" fmla="*/ 544695 h 837846"/>
                <a:gd name="connsiteX12" fmla="*/ 674256 w 829817"/>
                <a:gd name="connsiteY12" fmla="*/ 544695 h 837846"/>
                <a:gd name="connsiteX13" fmla="*/ 809152 w 829817"/>
                <a:gd name="connsiteY13" fmla="*/ 408663 h 837846"/>
                <a:gd name="connsiteX14" fmla="*/ 809152 w 829817"/>
                <a:gd name="connsiteY14" fmla="*/ 136032 h 837846"/>
                <a:gd name="connsiteX15" fmla="*/ 674256 w 829817"/>
                <a:gd name="connsiteY15" fmla="*/ 0 h 837846"/>
                <a:gd name="connsiteX16" fmla="*/ 572969 w 829817"/>
                <a:gd name="connsiteY16" fmla="*/ 0 h 837846"/>
                <a:gd name="connsiteX17" fmla="*/ 573083 w 829817"/>
                <a:gd name="connsiteY17" fmla="*/ 0 h 837846"/>
                <a:gd name="connsiteX18" fmla="*/ 421381 w 829817"/>
                <a:gd name="connsiteY18" fmla="*/ 646860 h 837846"/>
                <a:gd name="connsiteX19" fmla="*/ 472024 w 829817"/>
                <a:gd name="connsiteY19" fmla="*/ 697773 h 837846"/>
                <a:gd name="connsiteX20" fmla="*/ 421381 w 829817"/>
                <a:gd name="connsiteY20" fmla="*/ 749140 h 837846"/>
                <a:gd name="connsiteX21" fmla="*/ 370737 w 829817"/>
                <a:gd name="connsiteY21" fmla="*/ 697773 h 837846"/>
                <a:gd name="connsiteX22" fmla="*/ 421381 w 829817"/>
                <a:gd name="connsiteY22" fmla="*/ 646860 h 83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9817" h="837846">
                  <a:moveTo>
                    <a:pt x="573083" y="0"/>
                  </a:moveTo>
                  <a:lnTo>
                    <a:pt x="573083" y="119100"/>
                  </a:lnTo>
                  <a:cubicBezTo>
                    <a:pt x="573083" y="211491"/>
                    <a:pt x="494317" y="289224"/>
                    <a:pt x="404462" y="289224"/>
                  </a:cubicBezTo>
                  <a:lnTo>
                    <a:pt x="134896" y="289224"/>
                  </a:lnTo>
                  <a:cubicBezTo>
                    <a:pt x="61047" y="289224"/>
                    <a:pt x="0" y="352069"/>
                    <a:pt x="0" y="425597"/>
                  </a:cubicBezTo>
                  <a:lnTo>
                    <a:pt x="0" y="681068"/>
                  </a:lnTo>
                  <a:cubicBezTo>
                    <a:pt x="0" y="753799"/>
                    <a:pt x="63562" y="796529"/>
                    <a:pt x="134896" y="817440"/>
                  </a:cubicBezTo>
                  <a:cubicBezTo>
                    <a:pt x="220294" y="842328"/>
                    <a:pt x="302260" y="846874"/>
                    <a:pt x="404462" y="817440"/>
                  </a:cubicBezTo>
                  <a:cubicBezTo>
                    <a:pt x="472366" y="797780"/>
                    <a:pt x="539358" y="758460"/>
                    <a:pt x="539358" y="681068"/>
                  </a:cubicBezTo>
                  <a:lnTo>
                    <a:pt x="539358" y="578788"/>
                  </a:lnTo>
                  <a:lnTo>
                    <a:pt x="269794" y="578788"/>
                  </a:lnTo>
                  <a:lnTo>
                    <a:pt x="269794" y="544695"/>
                  </a:lnTo>
                  <a:lnTo>
                    <a:pt x="674256" y="544695"/>
                  </a:lnTo>
                  <a:cubicBezTo>
                    <a:pt x="752677" y="544695"/>
                    <a:pt x="781943" y="490259"/>
                    <a:pt x="809152" y="408663"/>
                  </a:cubicBezTo>
                  <a:cubicBezTo>
                    <a:pt x="837275" y="324567"/>
                    <a:pt x="836131" y="243767"/>
                    <a:pt x="809152" y="136032"/>
                  </a:cubicBezTo>
                  <a:cubicBezTo>
                    <a:pt x="789718" y="58414"/>
                    <a:pt x="752792" y="0"/>
                    <a:pt x="674256" y="0"/>
                  </a:cubicBezTo>
                  <a:lnTo>
                    <a:pt x="572969" y="0"/>
                  </a:lnTo>
                  <a:lnTo>
                    <a:pt x="573083" y="0"/>
                  </a:lnTo>
                  <a:close/>
                  <a:moveTo>
                    <a:pt x="421381" y="646860"/>
                  </a:moveTo>
                  <a:cubicBezTo>
                    <a:pt x="449390" y="646860"/>
                    <a:pt x="472024" y="669703"/>
                    <a:pt x="472024" y="697773"/>
                  </a:cubicBezTo>
                  <a:cubicBezTo>
                    <a:pt x="472024" y="725843"/>
                    <a:pt x="449390" y="749140"/>
                    <a:pt x="421381" y="749140"/>
                  </a:cubicBezTo>
                  <a:cubicBezTo>
                    <a:pt x="393373" y="749140"/>
                    <a:pt x="370737" y="726184"/>
                    <a:pt x="370737" y="697773"/>
                  </a:cubicBezTo>
                  <a:cubicBezTo>
                    <a:pt x="370737" y="669362"/>
                    <a:pt x="393488" y="646860"/>
                    <a:pt x="421381" y="646860"/>
                  </a:cubicBezTo>
                  <a:close/>
                </a:path>
              </a:pathLst>
            </a:custGeom>
            <a:solidFill>
              <a:srgbClr val="FF4851"/>
            </a:solidFill>
            <a:ln w="17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96BE0C-08F8-026E-87E2-C9A77CE1EA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39990" y="-2352449"/>
            <a:ext cx="1014398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656E-5638-4290-B034-4A2FC49B81E3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058D-6D76-47A9-9B0B-319DFCAC2BB8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A4AD"/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i="0" cap="all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  <a:latin typeface="Clash Display Variable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9F40-597B-46D1-B086-CBFEC7E6E0A8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9D22-2188-4FC5-AD8B-CACDD9276E44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solidFill>
            <a:srgbClr val="FFA4AD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solidFill>
            <a:srgbClr val="FFA4AD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8F-B227-45FC-8194-7CA846662F42}" type="datetime3">
              <a:rPr lang="en-US" smtClean="0"/>
              <a:t>29 August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04C-58B3-4301-B30C-F7FB8DEAE23B}" type="datetime3">
              <a:rPr lang="en-US" smtClean="0"/>
              <a:t>29 August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E449C-196B-44F6-A57B-5985A2172CFB}" type="datetime3">
              <a:rPr lang="en-US" smtClean="0"/>
              <a:t>29 August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0BA6-048F-4655-B1F5-BC5AAC806F9D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1CEE-E495-4834-9B09-96B10BDB2DB8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solidFill>
            <a:srgbClr val="FFA4AD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5583D-ACDE-4324-8AC9-3D442FDF0F0C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xim@wpshop.at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C16C284-943A-E6E0-39F7-B2048316B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MEASURING COMPLEXITY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797226A6-145F-14DC-5660-72EE366C2E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With Maxim Danilov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DEE55145-2275-D4C3-2667-39A33276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E879-18F5-4583-A3DF-269AB61CFE37}" type="datetime3">
              <a:rPr lang="en-US" sz="2000" smtClean="0">
                <a:solidFill>
                  <a:schemeClr val="tx1"/>
                </a:solidFill>
              </a:rPr>
              <a:t>29 August 2025</a:t>
            </a:fld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04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Vortex of doom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/>
              <a:t>Critical mass of tech debt</a:t>
            </a:r>
            <a:endParaRPr lang="en-US" b="1" i="0">
              <a:solidFill>
                <a:srgbClr val="333333"/>
              </a:solidFill>
              <a:effectLst/>
            </a:endParaRPr>
          </a:p>
          <a:p>
            <a:pPr marL="0" indent="0" algn="l">
              <a:buNone/>
            </a:pPr>
            <a:endParaRPr lang="en-US" b="0" i="0">
              <a:solidFill>
                <a:srgbClr val="333333"/>
              </a:solidFill>
              <a:effectLst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</a:rPr>
              <a:t>bug fixing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</a:rPr>
              <a:t>making new</a:t>
            </a:r>
            <a:r>
              <a:rPr lang="en-US">
                <a:solidFill>
                  <a:srgbClr val="333333"/>
                </a:solidFill>
              </a:rPr>
              <a:t> </a:t>
            </a:r>
            <a:r>
              <a:rPr lang="de-DE">
                <a:solidFill>
                  <a:srgbClr val="333333"/>
                </a:solidFill>
              </a:rPr>
              <a:t> </a:t>
            </a:r>
            <a:r>
              <a:rPr lang="en-US" b="0" i="0">
                <a:solidFill>
                  <a:srgbClr val="333333"/>
                </a:solidFill>
                <a:effectLst/>
              </a:rPr>
              <a:t>bugs</a:t>
            </a:r>
            <a:endParaRPr lang="en-US">
              <a:solidFill>
                <a:srgbClr val="333333"/>
              </a:solidFill>
            </a:endParaRPr>
          </a:p>
          <a:p>
            <a:pPr marL="0" indent="0" algn="l">
              <a:buNone/>
            </a:pPr>
            <a:r>
              <a:rPr lang="en-US" b="0" i="0">
                <a:solidFill>
                  <a:srgbClr val="333333"/>
                </a:solidFill>
                <a:effectLst/>
              </a:rPr>
              <a:t>while fixing old ones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/>
              <a:t>go back to step 1</a:t>
            </a: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CFF919-0F78-2F28-03CB-BC2CAD1F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5D46-A7C4-4877-9D37-520233E4655C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38FD23-3FCF-5F7D-0388-9EC9DCDC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8C79C-1C89-6403-662A-77E46BFC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B9A1CDAD-C813-5465-A0AA-9DFD39AAC887}"/>
              </a:ext>
            </a:extLst>
          </p:cNvPr>
          <p:cNvSpPr/>
          <p:nvPr/>
        </p:nvSpPr>
        <p:spPr>
          <a:xfrm rot="10800000">
            <a:off x="2448267" y="3236643"/>
            <a:ext cx="227769" cy="3379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Стрелка: вправо 40">
            <a:extLst>
              <a:ext uri="{FF2B5EF4-FFF2-40B4-BE49-F238E27FC236}">
                <a16:creationId xmlns:a16="http://schemas.microsoft.com/office/drawing/2014/main" id="{FC4768BC-A1D7-98F1-3691-60A19F5C8779}"/>
              </a:ext>
            </a:extLst>
          </p:cNvPr>
          <p:cNvSpPr/>
          <p:nvPr/>
        </p:nvSpPr>
        <p:spPr>
          <a:xfrm rot="8273191">
            <a:off x="2976192" y="4622822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7BF416EA-AE33-23A5-0B6F-48783FCEE471}"/>
              </a:ext>
            </a:extLst>
          </p:cNvPr>
          <p:cNvSpPr/>
          <p:nvPr/>
        </p:nvSpPr>
        <p:spPr>
          <a:xfrm rot="13538834">
            <a:off x="3188995" y="1784878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FEC4D623-9E19-198B-C4C9-74D9A7628671}"/>
              </a:ext>
            </a:extLst>
          </p:cNvPr>
          <p:cNvSpPr/>
          <p:nvPr/>
        </p:nvSpPr>
        <p:spPr>
          <a:xfrm>
            <a:off x="4261466" y="1517782"/>
            <a:ext cx="4719495" cy="3973204"/>
          </a:xfrm>
          <a:prstGeom prst="ellipse">
            <a:avLst/>
          </a:prstGeom>
          <a:solidFill>
            <a:srgbClr val="FFA4AD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b="1">
                <a:solidFill>
                  <a:schemeClr val="tx1"/>
                </a:solidFill>
              </a:rPr>
              <a:t>frequency </a:t>
            </a:r>
          </a:p>
          <a:p>
            <a:pPr algn="r"/>
            <a:r>
              <a:rPr lang="de-DE" b="1">
                <a:solidFill>
                  <a:schemeClr val="tx1"/>
                </a:solidFill>
              </a:rPr>
              <a:t>of changes</a:t>
            </a:r>
          </a:p>
        </p:txBody>
      </p:sp>
      <p:sp>
        <p:nvSpPr>
          <p:cNvPr id="66" name="Стрелка: вправо 65">
            <a:extLst>
              <a:ext uri="{FF2B5EF4-FFF2-40B4-BE49-F238E27FC236}">
                <a16:creationId xmlns:a16="http://schemas.microsoft.com/office/drawing/2014/main" id="{94255D00-B391-CDCC-64D4-2E6DFFF80F91}"/>
              </a:ext>
            </a:extLst>
          </p:cNvPr>
          <p:cNvSpPr/>
          <p:nvPr/>
        </p:nvSpPr>
        <p:spPr>
          <a:xfrm>
            <a:off x="9022932" y="3195671"/>
            <a:ext cx="227769" cy="3379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Стрелка: вправо 66">
            <a:extLst>
              <a:ext uri="{FF2B5EF4-FFF2-40B4-BE49-F238E27FC236}">
                <a16:creationId xmlns:a16="http://schemas.microsoft.com/office/drawing/2014/main" id="{A6D6BB18-5177-662E-FD86-EFD0499DBDF6}"/>
              </a:ext>
            </a:extLst>
          </p:cNvPr>
          <p:cNvSpPr/>
          <p:nvPr/>
        </p:nvSpPr>
        <p:spPr>
          <a:xfrm rot="19273070">
            <a:off x="8460314" y="1907322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Стрелка: вправо 69">
            <a:extLst>
              <a:ext uri="{FF2B5EF4-FFF2-40B4-BE49-F238E27FC236}">
                <a16:creationId xmlns:a16="http://schemas.microsoft.com/office/drawing/2014/main" id="{07CDB210-397E-953F-0BAB-61964BDF0D10}"/>
              </a:ext>
            </a:extLst>
          </p:cNvPr>
          <p:cNvSpPr/>
          <p:nvPr/>
        </p:nvSpPr>
        <p:spPr>
          <a:xfrm rot="2101091">
            <a:off x="8639295" y="4430539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18508E84-9D25-BADC-01D4-24279CD7F3CA}"/>
              </a:ext>
            </a:extLst>
          </p:cNvPr>
          <p:cNvSpPr/>
          <p:nvPr/>
        </p:nvSpPr>
        <p:spPr>
          <a:xfrm>
            <a:off x="3496845" y="2419025"/>
            <a:ext cx="4732115" cy="3902386"/>
          </a:xfrm>
          <a:prstGeom prst="ellipse">
            <a:avLst/>
          </a:prstGeom>
          <a:solidFill>
            <a:srgbClr val="FFA4AD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Missing knowledge</a:t>
            </a:r>
          </a:p>
        </p:txBody>
      </p:sp>
      <p:sp>
        <p:nvSpPr>
          <p:cNvPr id="75" name="Стрелка: вправо 74">
            <a:extLst>
              <a:ext uri="{FF2B5EF4-FFF2-40B4-BE49-F238E27FC236}">
                <a16:creationId xmlns:a16="http://schemas.microsoft.com/office/drawing/2014/main" id="{181D9380-A7C8-A948-2908-9D49FA0DC5BE}"/>
              </a:ext>
            </a:extLst>
          </p:cNvPr>
          <p:cNvSpPr/>
          <p:nvPr/>
        </p:nvSpPr>
        <p:spPr>
          <a:xfrm rot="5400000">
            <a:off x="5792804" y="6305164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Стрелка: вправо 78">
            <a:extLst>
              <a:ext uri="{FF2B5EF4-FFF2-40B4-BE49-F238E27FC236}">
                <a16:creationId xmlns:a16="http://schemas.microsoft.com/office/drawing/2014/main" id="{7D69FC26-29D1-FD91-AD25-51D26D4F84D4}"/>
              </a:ext>
            </a:extLst>
          </p:cNvPr>
          <p:cNvSpPr/>
          <p:nvPr/>
        </p:nvSpPr>
        <p:spPr>
          <a:xfrm rot="7508324">
            <a:off x="4511431" y="5992378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FE7F752-195A-A461-EB11-F704107B7360}"/>
              </a:ext>
            </a:extLst>
          </p:cNvPr>
          <p:cNvSpPr/>
          <p:nvPr/>
        </p:nvSpPr>
        <p:spPr>
          <a:xfrm>
            <a:off x="2732224" y="1508257"/>
            <a:ext cx="4719495" cy="3973204"/>
          </a:xfrm>
          <a:prstGeom prst="ellipse">
            <a:avLst/>
          </a:prstGeom>
          <a:solidFill>
            <a:srgbClr val="FFA4AD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>
                <a:solidFill>
                  <a:schemeClr val="tx1"/>
                </a:solidFill>
              </a:rPr>
              <a:t>Complex</a:t>
            </a:r>
          </a:p>
          <a:p>
            <a:r>
              <a:rPr lang="de-DE" b="1">
                <a:solidFill>
                  <a:schemeClr val="tx1"/>
                </a:solidFill>
              </a:rPr>
              <a:t>Business </a:t>
            </a:r>
          </a:p>
          <a:p>
            <a:r>
              <a:rPr lang="de-DE" b="1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81" name="Стрелка: вправо 80">
            <a:extLst>
              <a:ext uri="{FF2B5EF4-FFF2-40B4-BE49-F238E27FC236}">
                <a16:creationId xmlns:a16="http://schemas.microsoft.com/office/drawing/2014/main" id="{99883B91-A093-FC9B-E3B8-7BE6E2DDC099}"/>
              </a:ext>
            </a:extLst>
          </p:cNvPr>
          <p:cNvSpPr/>
          <p:nvPr/>
        </p:nvSpPr>
        <p:spPr>
          <a:xfrm rot="3208180">
            <a:off x="7141433" y="5962941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50A77016-A6F1-5FDC-44F7-215B60A85F78}"/>
              </a:ext>
            </a:extLst>
          </p:cNvPr>
          <p:cNvSpPr/>
          <p:nvPr/>
        </p:nvSpPr>
        <p:spPr>
          <a:xfrm>
            <a:off x="4399884" y="1633384"/>
            <a:ext cx="2913418" cy="1203660"/>
          </a:xfrm>
          <a:custGeom>
            <a:avLst/>
            <a:gdLst>
              <a:gd name="connsiteX0" fmla="*/ 1456709 w 2913418"/>
              <a:gd name="connsiteY0" fmla="*/ 0 h 1203660"/>
              <a:gd name="connsiteX1" fmla="*/ 1602901 w 2913418"/>
              <a:gd name="connsiteY1" fmla="*/ 44502 h 1203660"/>
              <a:gd name="connsiteX2" fmla="*/ 2865404 w 2913418"/>
              <a:gd name="connsiteY2" fmla="*/ 1094551 h 1203660"/>
              <a:gd name="connsiteX3" fmla="*/ 2913418 w 2913418"/>
              <a:gd name="connsiteY3" fmla="*/ 1203660 h 1203660"/>
              <a:gd name="connsiteX4" fmla="*/ 2783122 w 2913418"/>
              <a:gd name="connsiteY4" fmla="*/ 1122623 h 1203660"/>
              <a:gd name="connsiteX5" fmla="*/ 1456709 w 2913418"/>
              <a:gd name="connsiteY5" fmla="*/ 785641 h 1203660"/>
              <a:gd name="connsiteX6" fmla="*/ 130296 w 2913418"/>
              <a:gd name="connsiteY6" fmla="*/ 1122623 h 1203660"/>
              <a:gd name="connsiteX7" fmla="*/ 0 w 2913418"/>
              <a:gd name="connsiteY7" fmla="*/ 1203660 h 1203660"/>
              <a:gd name="connsiteX8" fmla="*/ 48014 w 2913418"/>
              <a:gd name="connsiteY8" fmla="*/ 1094551 h 1203660"/>
              <a:gd name="connsiteX9" fmla="*/ 1310517 w 2913418"/>
              <a:gd name="connsiteY9" fmla="*/ 44502 h 1203660"/>
              <a:gd name="connsiteX10" fmla="*/ 1456709 w 2913418"/>
              <a:gd name="connsiteY10" fmla="*/ 0 h 120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418" h="1203660">
                <a:moveTo>
                  <a:pt x="1456709" y="0"/>
                </a:moveTo>
                <a:lnTo>
                  <a:pt x="1602901" y="44502"/>
                </a:lnTo>
                <a:cubicBezTo>
                  <a:pt x="2170554" y="244196"/>
                  <a:pt x="2625307" y="622423"/>
                  <a:pt x="2865404" y="1094551"/>
                </a:cubicBezTo>
                <a:lnTo>
                  <a:pt x="2913418" y="1203660"/>
                </a:lnTo>
                <a:lnTo>
                  <a:pt x="2783122" y="1122623"/>
                </a:lnTo>
                <a:cubicBezTo>
                  <a:pt x="2404490" y="909870"/>
                  <a:pt x="1948042" y="785641"/>
                  <a:pt x="1456709" y="785641"/>
                </a:cubicBezTo>
                <a:cubicBezTo>
                  <a:pt x="965376" y="785641"/>
                  <a:pt x="508929" y="909870"/>
                  <a:pt x="130296" y="1122623"/>
                </a:cubicBezTo>
                <a:lnTo>
                  <a:pt x="0" y="1203660"/>
                </a:lnTo>
                <a:lnTo>
                  <a:pt x="48014" y="1094551"/>
                </a:lnTo>
                <a:cubicBezTo>
                  <a:pt x="288111" y="622423"/>
                  <a:pt x="742865" y="244196"/>
                  <a:pt x="1310517" y="44502"/>
                </a:cubicBezTo>
                <a:lnTo>
                  <a:pt x="1456709" y="0"/>
                </a:lnTo>
                <a:close/>
              </a:path>
            </a:pathLst>
          </a:custGeom>
          <a:solidFill>
            <a:srgbClr val="F17A5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de-DE" b="1">
                <a:solidFill>
                  <a:schemeClr val="tx1"/>
                </a:solidFill>
              </a:rPr>
              <a:t>SC</a:t>
            </a:r>
          </a:p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55007733-0D45-4F50-620C-1D8EF6A44457}"/>
              </a:ext>
            </a:extLst>
          </p:cNvPr>
          <p:cNvSpPr/>
          <p:nvPr/>
        </p:nvSpPr>
        <p:spPr>
          <a:xfrm>
            <a:off x="3484226" y="2837044"/>
            <a:ext cx="2372367" cy="2632073"/>
          </a:xfrm>
          <a:custGeom>
            <a:avLst/>
            <a:gdLst>
              <a:gd name="connsiteX0" fmla="*/ 915658 w 2372367"/>
              <a:gd name="connsiteY0" fmla="*/ 0 h 2632073"/>
              <a:gd name="connsiteX1" fmla="*/ 883897 w 2372367"/>
              <a:gd name="connsiteY1" fmla="*/ 72175 h 2632073"/>
              <a:gd name="connsiteX2" fmla="*/ 777240 w 2372367"/>
              <a:gd name="connsiteY2" fmla="*/ 658928 h 2632073"/>
              <a:gd name="connsiteX3" fmla="*/ 2226175 w 2372367"/>
              <a:gd name="connsiteY3" fmla="*/ 2477014 h 2632073"/>
              <a:gd name="connsiteX4" fmla="*/ 2372367 w 2372367"/>
              <a:gd name="connsiteY4" fmla="*/ 2521516 h 2632073"/>
              <a:gd name="connsiteX5" fmla="*/ 2300596 w 2372367"/>
              <a:gd name="connsiteY5" fmla="*/ 2543364 h 2632073"/>
              <a:gd name="connsiteX6" fmla="*/ 1595127 w 2372367"/>
              <a:gd name="connsiteY6" fmla="*/ 2632073 h 2632073"/>
              <a:gd name="connsiteX7" fmla="*/ 268714 w 2372367"/>
              <a:gd name="connsiteY7" fmla="*/ 2295091 h 2632073"/>
              <a:gd name="connsiteX8" fmla="*/ 138418 w 2372367"/>
              <a:gd name="connsiteY8" fmla="*/ 2214054 h 2632073"/>
              <a:gd name="connsiteX9" fmla="*/ 106657 w 2372367"/>
              <a:gd name="connsiteY9" fmla="*/ 2141879 h 2632073"/>
              <a:gd name="connsiteX10" fmla="*/ 0 w 2372367"/>
              <a:gd name="connsiteY10" fmla="*/ 1555126 h 2632073"/>
              <a:gd name="connsiteX11" fmla="*/ 863321 w 2372367"/>
              <a:gd name="connsiteY11" fmla="*/ 32551 h 2632073"/>
              <a:gd name="connsiteX12" fmla="*/ 915658 w 2372367"/>
              <a:gd name="connsiteY12" fmla="*/ 0 h 263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2367" h="2632073">
                <a:moveTo>
                  <a:pt x="915658" y="0"/>
                </a:moveTo>
                <a:lnTo>
                  <a:pt x="883897" y="72175"/>
                </a:lnTo>
                <a:cubicBezTo>
                  <a:pt x="814581" y="257530"/>
                  <a:pt x="777240" y="454602"/>
                  <a:pt x="777240" y="658928"/>
                </a:cubicBezTo>
                <a:cubicBezTo>
                  <a:pt x="777240" y="1476232"/>
                  <a:pt x="1374697" y="2177474"/>
                  <a:pt x="2226175" y="2477014"/>
                </a:cubicBezTo>
                <a:lnTo>
                  <a:pt x="2372367" y="2521516"/>
                </a:lnTo>
                <a:lnTo>
                  <a:pt x="2300596" y="2543364"/>
                </a:lnTo>
                <a:cubicBezTo>
                  <a:pt x="2077739" y="2601016"/>
                  <a:pt x="1840794" y="2632073"/>
                  <a:pt x="1595127" y="2632073"/>
                </a:cubicBezTo>
                <a:cubicBezTo>
                  <a:pt x="1103794" y="2632073"/>
                  <a:pt x="647346" y="2507844"/>
                  <a:pt x="268714" y="2295091"/>
                </a:cubicBezTo>
                <a:lnTo>
                  <a:pt x="138418" y="2214054"/>
                </a:lnTo>
                <a:lnTo>
                  <a:pt x="106657" y="2141879"/>
                </a:lnTo>
                <a:cubicBezTo>
                  <a:pt x="37341" y="1956524"/>
                  <a:pt x="0" y="1759452"/>
                  <a:pt x="0" y="1555126"/>
                </a:cubicBezTo>
                <a:cubicBezTo>
                  <a:pt x="0" y="942149"/>
                  <a:pt x="336069" y="394455"/>
                  <a:pt x="863321" y="32551"/>
                </a:cubicBezTo>
                <a:lnTo>
                  <a:pt x="915658" y="0"/>
                </a:lnTo>
                <a:close/>
              </a:path>
            </a:pathLst>
          </a:custGeom>
          <a:solidFill>
            <a:srgbClr val="F17A5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de-DE" b="1">
                <a:solidFill>
                  <a:schemeClr val="tx1"/>
                </a:solidFill>
              </a:rPr>
              <a:t>CC</a:t>
            </a:r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342D252C-0A6E-EDC2-B01B-B4CA7998DE2F}"/>
              </a:ext>
            </a:extLst>
          </p:cNvPr>
          <p:cNvSpPr/>
          <p:nvPr/>
        </p:nvSpPr>
        <p:spPr>
          <a:xfrm>
            <a:off x="5856593" y="2837044"/>
            <a:ext cx="2372367" cy="2632073"/>
          </a:xfrm>
          <a:custGeom>
            <a:avLst/>
            <a:gdLst>
              <a:gd name="connsiteX0" fmla="*/ 1456709 w 2372367"/>
              <a:gd name="connsiteY0" fmla="*/ 0 h 2632073"/>
              <a:gd name="connsiteX1" fmla="*/ 1509046 w 2372367"/>
              <a:gd name="connsiteY1" fmla="*/ 32551 h 2632073"/>
              <a:gd name="connsiteX2" fmla="*/ 2372367 w 2372367"/>
              <a:gd name="connsiteY2" fmla="*/ 1555126 h 2632073"/>
              <a:gd name="connsiteX3" fmla="*/ 2265710 w 2372367"/>
              <a:gd name="connsiteY3" fmla="*/ 2141879 h 2632073"/>
              <a:gd name="connsiteX4" fmla="*/ 2233949 w 2372367"/>
              <a:gd name="connsiteY4" fmla="*/ 2214054 h 2632073"/>
              <a:gd name="connsiteX5" fmla="*/ 2103653 w 2372367"/>
              <a:gd name="connsiteY5" fmla="*/ 2295091 h 2632073"/>
              <a:gd name="connsiteX6" fmla="*/ 777240 w 2372367"/>
              <a:gd name="connsiteY6" fmla="*/ 2632073 h 2632073"/>
              <a:gd name="connsiteX7" fmla="*/ 71771 w 2372367"/>
              <a:gd name="connsiteY7" fmla="*/ 2543364 h 2632073"/>
              <a:gd name="connsiteX8" fmla="*/ 0 w 2372367"/>
              <a:gd name="connsiteY8" fmla="*/ 2521516 h 2632073"/>
              <a:gd name="connsiteX9" fmla="*/ 146192 w 2372367"/>
              <a:gd name="connsiteY9" fmla="*/ 2477014 h 2632073"/>
              <a:gd name="connsiteX10" fmla="*/ 1595127 w 2372367"/>
              <a:gd name="connsiteY10" fmla="*/ 658928 h 2632073"/>
              <a:gd name="connsiteX11" fmla="*/ 1488470 w 2372367"/>
              <a:gd name="connsiteY11" fmla="*/ 72175 h 2632073"/>
              <a:gd name="connsiteX12" fmla="*/ 1456709 w 2372367"/>
              <a:gd name="connsiteY12" fmla="*/ 0 h 263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2367" h="2632073">
                <a:moveTo>
                  <a:pt x="1456709" y="0"/>
                </a:moveTo>
                <a:lnTo>
                  <a:pt x="1509046" y="32551"/>
                </a:lnTo>
                <a:cubicBezTo>
                  <a:pt x="2036298" y="394455"/>
                  <a:pt x="2372367" y="942149"/>
                  <a:pt x="2372367" y="1555126"/>
                </a:cubicBezTo>
                <a:cubicBezTo>
                  <a:pt x="2372367" y="1759452"/>
                  <a:pt x="2335026" y="1956524"/>
                  <a:pt x="2265710" y="2141879"/>
                </a:cubicBezTo>
                <a:lnTo>
                  <a:pt x="2233949" y="2214054"/>
                </a:lnTo>
                <a:lnTo>
                  <a:pt x="2103653" y="2295091"/>
                </a:lnTo>
                <a:cubicBezTo>
                  <a:pt x="1725021" y="2507844"/>
                  <a:pt x="1268573" y="2632073"/>
                  <a:pt x="777240" y="2632073"/>
                </a:cubicBezTo>
                <a:cubicBezTo>
                  <a:pt x="531574" y="2632073"/>
                  <a:pt x="294628" y="2601016"/>
                  <a:pt x="71771" y="2543364"/>
                </a:cubicBezTo>
                <a:lnTo>
                  <a:pt x="0" y="2521516"/>
                </a:lnTo>
                <a:lnTo>
                  <a:pt x="146192" y="2477014"/>
                </a:lnTo>
                <a:cubicBezTo>
                  <a:pt x="997671" y="2177474"/>
                  <a:pt x="1595127" y="1476232"/>
                  <a:pt x="1595127" y="658928"/>
                </a:cubicBezTo>
                <a:cubicBezTo>
                  <a:pt x="1595127" y="454602"/>
                  <a:pt x="1557786" y="257530"/>
                  <a:pt x="1488470" y="72175"/>
                </a:cubicBezTo>
                <a:lnTo>
                  <a:pt x="1456709" y="0"/>
                </a:lnTo>
                <a:close/>
              </a:path>
            </a:pathLst>
          </a:custGeom>
          <a:solidFill>
            <a:srgbClr val="F17A5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de-DE" b="1">
              <a:solidFill>
                <a:schemeClr val="tx1"/>
              </a:solidFill>
            </a:endParaRPr>
          </a:p>
          <a:p>
            <a:pPr algn="r"/>
            <a:endParaRPr lang="de-DE" b="1">
              <a:solidFill>
                <a:schemeClr val="tx1"/>
              </a:solidFill>
            </a:endParaRPr>
          </a:p>
          <a:p>
            <a:pPr algn="r"/>
            <a:r>
              <a:rPr lang="en-US" b="1">
                <a:solidFill>
                  <a:schemeClr val="tx1"/>
                </a:solidFill>
              </a:rPr>
              <a:t>AC</a:t>
            </a:r>
          </a:p>
          <a:p>
            <a:pPr algn="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8FB981F6-AD70-6A0E-D8DC-43331404FAEC}"/>
              </a:ext>
            </a:extLst>
          </p:cNvPr>
          <p:cNvSpPr/>
          <p:nvPr/>
        </p:nvSpPr>
        <p:spPr>
          <a:xfrm>
            <a:off x="4261466" y="2419025"/>
            <a:ext cx="3190254" cy="2939535"/>
          </a:xfrm>
          <a:custGeom>
            <a:avLst/>
            <a:gdLst>
              <a:gd name="connsiteX0" fmla="*/ 1595127 w 3190254"/>
              <a:gd name="connsiteY0" fmla="*/ 0 h 2939535"/>
              <a:gd name="connsiteX1" fmla="*/ 2921540 w 3190254"/>
              <a:gd name="connsiteY1" fmla="*/ 336982 h 2939535"/>
              <a:gd name="connsiteX2" fmla="*/ 3051836 w 3190254"/>
              <a:gd name="connsiteY2" fmla="*/ 418019 h 2939535"/>
              <a:gd name="connsiteX3" fmla="*/ 3083597 w 3190254"/>
              <a:gd name="connsiteY3" fmla="*/ 490194 h 2939535"/>
              <a:gd name="connsiteX4" fmla="*/ 3190254 w 3190254"/>
              <a:gd name="connsiteY4" fmla="*/ 1076947 h 2939535"/>
              <a:gd name="connsiteX5" fmla="*/ 1741319 w 3190254"/>
              <a:gd name="connsiteY5" fmla="*/ 2895033 h 2939535"/>
              <a:gd name="connsiteX6" fmla="*/ 1595127 w 3190254"/>
              <a:gd name="connsiteY6" fmla="*/ 2939535 h 2939535"/>
              <a:gd name="connsiteX7" fmla="*/ 1448935 w 3190254"/>
              <a:gd name="connsiteY7" fmla="*/ 2895033 h 2939535"/>
              <a:gd name="connsiteX8" fmla="*/ 0 w 3190254"/>
              <a:gd name="connsiteY8" fmla="*/ 1076947 h 2939535"/>
              <a:gd name="connsiteX9" fmla="*/ 106657 w 3190254"/>
              <a:gd name="connsiteY9" fmla="*/ 490194 h 2939535"/>
              <a:gd name="connsiteX10" fmla="*/ 138418 w 3190254"/>
              <a:gd name="connsiteY10" fmla="*/ 418019 h 2939535"/>
              <a:gd name="connsiteX11" fmla="*/ 268714 w 3190254"/>
              <a:gd name="connsiteY11" fmla="*/ 336982 h 2939535"/>
              <a:gd name="connsiteX12" fmla="*/ 1595127 w 3190254"/>
              <a:gd name="connsiteY12" fmla="*/ 0 h 293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90254" h="2939535">
                <a:moveTo>
                  <a:pt x="1595127" y="0"/>
                </a:moveTo>
                <a:cubicBezTo>
                  <a:pt x="2086460" y="0"/>
                  <a:pt x="2542908" y="124229"/>
                  <a:pt x="2921540" y="336982"/>
                </a:cubicBezTo>
                <a:lnTo>
                  <a:pt x="3051836" y="418019"/>
                </a:lnTo>
                <a:lnTo>
                  <a:pt x="3083597" y="490194"/>
                </a:lnTo>
                <a:cubicBezTo>
                  <a:pt x="3152913" y="675549"/>
                  <a:pt x="3190254" y="872621"/>
                  <a:pt x="3190254" y="1076947"/>
                </a:cubicBezTo>
                <a:cubicBezTo>
                  <a:pt x="3190254" y="1894251"/>
                  <a:pt x="2592798" y="2595493"/>
                  <a:pt x="1741319" y="2895033"/>
                </a:cubicBezTo>
                <a:lnTo>
                  <a:pt x="1595127" y="2939535"/>
                </a:lnTo>
                <a:lnTo>
                  <a:pt x="1448935" y="2895033"/>
                </a:lnTo>
                <a:cubicBezTo>
                  <a:pt x="597457" y="2595493"/>
                  <a:pt x="0" y="1894251"/>
                  <a:pt x="0" y="1076947"/>
                </a:cubicBezTo>
                <a:cubicBezTo>
                  <a:pt x="0" y="872621"/>
                  <a:pt x="37341" y="675549"/>
                  <a:pt x="106657" y="490194"/>
                </a:cubicBezTo>
                <a:lnTo>
                  <a:pt x="138418" y="418019"/>
                </a:lnTo>
                <a:lnTo>
                  <a:pt x="268714" y="336982"/>
                </a:lnTo>
                <a:cubicBezTo>
                  <a:pt x="647347" y="124229"/>
                  <a:pt x="1103794" y="0"/>
                  <a:pt x="1595127" y="0"/>
                </a:cubicBezTo>
                <a:close/>
              </a:path>
            </a:pathLst>
          </a:custGeom>
          <a:solidFill>
            <a:srgbClr val="151C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de-DE" sz="4000" b="1">
                <a:solidFill>
                  <a:srgbClr val="FCE8DE"/>
                </a:solidFill>
              </a:rPr>
              <a:t>Vortex of doom</a:t>
            </a:r>
            <a:endParaRPr lang="en-US" sz="4000" b="1">
              <a:solidFill>
                <a:srgbClr val="FCE8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94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0.25 1.48148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  <p:bldP spid="41" grpId="0" animBg="1"/>
      <p:bldP spid="42" grpId="0" animBg="1"/>
      <p:bldP spid="61" grpId="0" animBg="1"/>
      <p:bldP spid="66" grpId="0" animBg="1"/>
      <p:bldP spid="67" grpId="0" animBg="1"/>
      <p:bldP spid="70" grpId="0" animBg="1"/>
      <p:bldP spid="72" grpId="0" animBg="1"/>
      <p:bldP spid="75" grpId="0" animBg="1"/>
      <p:bldP spid="79" grpId="0" animBg="1"/>
      <p:bldP spid="13" grpId="0" animBg="1"/>
      <p:bldP spid="81" grpId="0" animBg="1"/>
      <p:bldP spid="17" grpId="0" animBg="1"/>
      <p:bldP spid="17" grpId="1" animBg="1"/>
      <p:bldP spid="16" grpId="0" animBg="1"/>
      <p:bldP spid="16" grpId="1" animBg="1"/>
      <p:bldP spid="15" grpId="0" animBg="1"/>
      <p:bldP spid="15" grpId="1" animBg="1"/>
      <p:bldP spid="12" grpId="0" animBg="1"/>
      <p:bldP spid="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Complexity in the Age of </a:t>
            </a:r>
            <a:r>
              <a:rPr lang="de-DE"/>
              <a:t>AI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800"/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AI itself amplifies complexity </a:t>
            </a:r>
            <a:endParaRPr lang="ru-RU" sz="2800"/>
          </a:p>
          <a:p>
            <a:pPr marL="514350" indent="-514350">
              <a:buFont typeface="+mj-lt"/>
              <a:buAutoNum type="arabicPeriod"/>
            </a:pPr>
            <a:endParaRPr lang="ru-RU" sz="2800"/>
          </a:p>
          <a:p>
            <a:pPr marL="514350" indent="-514350">
              <a:buFont typeface="+mj-lt"/>
              <a:buAutoNum type="arabicPeriod"/>
            </a:pPr>
            <a:endParaRPr lang="ru-RU" sz="2800"/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AI increases code churn and technical debt </a:t>
            </a:r>
            <a:endParaRPr lang="ru-RU" sz="2800"/>
          </a:p>
          <a:p>
            <a:pPr marL="514350" indent="-514350">
              <a:buFont typeface="+mj-lt"/>
              <a:buAutoNum type="arabicPeriod"/>
            </a:pPr>
            <a:endParaRPr lang="ru-RU" sz="2800"/>
          </a:p>
          <a:p>
            <a:pPr marL="514350" indent="-514350">
              <a:buFont typeface="+mj-lt"/>
              <a:buAutoNum type="arabicPeriod"/>
            </a:pPr>
            <a:endParaRPr lang="ru-RU" sz="2800"/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Humans still maintain AI-generated code, </a:t>
            </a:r>
          </a:p>
          <a:p>
            <a:pPr marL="0" indent="0">
              <a:buNone/>
            </a:pPr>
            <a:r>
              <a:rPr lang="en-US" sz="2800"/>
              <a:t>and debugging it becomes harder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49D8C-0500-AA89-B10E-2453CB61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66645-603E-4F0C-AD03-7E7780765BB4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78638E-CAA6-9381-480B-7048A9E0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34F122-B36C-E328-B8CA-A540EE15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9EE2325-D4EE-C1F6-BE36-4B86D8565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64" t="52184" r="4947"/>
          <a:stretch/>
        </p:blipFill>
        <p:spPr>
          <a:xfrm>
            <a:off x="8737600" y="1647825"/>
            <a:ext cx="3167739" cy="36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Measuring Complexity – code health check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 sz="2000"/>
            </a:pPr>
            <a:endParaRPr lang="en-US" sz="2800"/>
          </a:p>
          <a:p>
            <a:pPr>
              <a:defRPr sz="2000"/>
            </a:pPr>
            <a:r>
              <a:rPr lang="en-US" sz="2800"/>
              <a:t>AI speeds up coding but doesn’t track complexity</a:t>
            </a:r>
          </a:p>
          <a:p>
            <a:pPr>
              <a:defRPr sz="2000"/>
            </a:pPr>
            <a:endParaRPr lang="en-US" sz="2800"/>
          </a:p>
          <a:p>
            <a:pPr>
              <a:defRPr sz="2000"/>
            </a:pPr>
            <a:r>
              <a:rPr lang="en-US" sz="2800"/>
              <a:t>Without monitoring the c</a:t>
            </a:r>
            <a:r>
              <a:rPr sz="2800"/>
              <a:t>omplexity grows silently</a:t>
            </a:r>
            <a:r>
              <a:rPr lang="de-DE" sz="2800"/>
              <a:t>, and much more extensive with AI-generation.</a:t>
            </a:r>
          </a:p>
          <a:p>
            <a:pPr marL="0" indent="0">
              <a:buNone/>
              <a:defRPr sz="2000"/>
            </a:pPr>
            <a:endParaRPr lang="en-US" sz="2800"/>
          </a:p>
          <a:p>
            <a:pPr>
              <a:defRPr sz="2000"/>
            </a:pPr>
            <a:r>
              <a:rPr lang="en-US" sz="2800"/>
              <a:t>Metrics let us supervise AI-generated code</a:t>
            </a:r>
          </a:p>
          <a:p>
            <a:pPr>
              <a:defRPr sz="2000"/>
            </a:pPr>
            <a:endParaRPr lang="en-US" sz="2800"/>
          </a:p>
          <a:p>
            <a:pPr>
              <a:defRPr sz="2000"/>
            </a:pPr>
            <a:r>
              <a:rPr lang="en-US" sz="2800"/>
              <a:t>Regular complexity checks can help predict the appearance of complexity peaks or the “</a:t>
            </a:r>
            <a:r>
              <a:rPr lang="en-US" sz="2800" b="1"/>
              <a:t>Vortex of Doom</a:t>
            </a:r>
            <a:r>
              <a:rPr lang="en-US" sz="2800"/>
              <a:t>.”</a:t>
            </a:r>
            <a:endParaRPr lang="de-DE" sz="280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5E6546-C81C-2EF8-6972-67D670E5A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173F-AB22-420A-BCD5-795D3EBBDF64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CEA409-7B3A-0430-903C-521D6D04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DE3AF4-7940-FB33-C41D-047477B9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C86A6CA-8EEF-3B62-5672-D31A00EB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Measuring complexity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CC098B2-C0F0-EC76-B928-B5BE306B3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Practical Metrics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3B0737-FA01-B14B-EB06-91D6A2F1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7F76E-D472-4E76-B8E7-A83DFEF62DCC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A647C5-8709-C2D9-62EF-3DD1786F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E0A4D5-DBED-F26A-6370-55883FA4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0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Raw metrics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56020" cy="4525963"/>
          </a:xfrm>
        </p:spPr>
        <p:txBody>
          <a:bodyPr>
            <a:noAutofit/>
          </a:bodyPr>
          <a:lstStyle/>
          <a:p>
            <a:r>
              <a:rPr lang="de-DE" sz="3000"/>
              <a:t>LOC – </a:t>
            </a:r>
            <a:r>
              <a:rPr lang="en-US" sz="3000" b="0" i="0">
                <a:solidFill>
                  <a:srgbClr val="002B36"/>
                </a:solidFill>
                <a:effectLst/>
              </a:rPr>
              <a:t>The total number of lines, weight of project</a:t>
            </a:r>
          </a:p>
          <a:p>
            <a:endParaRPr lang="en-US" sz="3000" b="0" i="0">
              <a:solidFill>
                <a:srgbClr val="002B36"/>
              </a:solidFill>
              <a:effectLst/>
            </a:endParaRPr>
          </a:p>
          <a:p>
            <a:r>
              <a:rPr lang="de-DE" sz="3000"/>
              <a:t>SLOC - </a:t>
            </a:r>
            <a:r>
              <a:rPr lang="en-US" sz="3000" b="0" i="0">
                <a:solidFill>
                  <a:srgbClr val="002B36"/>
                </a:solidFill>
                <a:effectLst/>
              </a:rPr>
              <a:t>The total number of lines with code, this code we read</a:t>
            </a:r>
          </a:p>
          <a:p>
            <a:endParaRPr lang="de-DE" sz="3000"/>
          </a:p>
          <a:p>
            <a:r>
              <a:rPr lang="de-DE" sz="3000"/>
              <a:t>LLOC - </a:t>
            </a:r>
            <a:r>
              <a:rPr lang="en-US" sz="3000" b="0" i="0">
                <a:solidFill>
                  <a:srgbClr val="002B36"/>
                </a:solidFill>
                <a:effectLst/>
              </a:rPr>
              <a:t>The number of logical codelines. This code we run</a:t>
            </a:r>
          </a:p>
          <a:p>
            <a:endParaRPr lang="en-US" sz="3000">
              <a:solidFill>
                <a:srgbClr val="002B36"/>
              </a:solidFill>
            </a:endParaRPr>
          </a:p>
          <a:p>
            <a:r>
              <a:rPr lang="en-US" sz="3000">
                <a:solidFill>
                  <a:srgbClr val="002B36"/>
                </a:solidFill>
              </a:rPr>
              <a:t>Smaller values indicate lower complexity</a:t>
            </a:r>
            <a:endParaRPr lang="en-US" sz="30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61AEEE-27AC-B43E-4D5F-D99AFD71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DE-3327-44E2-860E-A140E75129C8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054D26-5D39-EBC5-80B2-6E1DDFEB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2EA060-96D7-36B6-B340-F6421CC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7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F71F2-3830-C2A7-F728-4C1965B5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raw_metrix example</a:t>
            </a:r>
            <a:endParaRPr 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C33D627-AAF2-EE93-0A7E-5B79C5457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DJANGO</a:t>
            </a:r>
            <a:endParaRPr lang="en-US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C7F16066-FC92-3822-CDC4-F8E72B94AD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total files 883 </a:t>
            </a:r>
          </a:p>
          <a:p>
            <a:endParaRPr lang="ru-RU"/>
          </a:p>
          <a:p>
            <a:r>
              <a:rPr lang="en-US"/>
              <a:t>LOC 157</a:t>
            </a:r>
            <a:r>
              <a:rPr lang="ru-RU"/>
              <a:t>.</a:t>
            </a:r>
            <a:r>
              <a:rPr lang="en-US"/>
              <a:t>978 </a:t>
            </a:r>
            <a:endParaRPr lang="ru-RU"/>
          </a:p>
          <a:p>
            <a:r>
              <a:rPr lang="en-US"/>
              <a:t>SLOC 125</a:t>
            </a:r>
            <a:r>
              <a:rPr lang="ru-RU"/>
              <a:t>.</a:t>
            </a:r>
            <a:r>
              <a:rPr lang="en-US"/>
              <a:t>889 </a:t>
            </a:r>
            <a:endParaRPr lang="ru-RU"/>
          </a:p>
          <a:p>
            <a:r>
              <a:rPr lang="en-US"/>
              <a:t>LLOC 9.0981</a:t>
            </a:r>
            <a:endParaRPr lang="ru-RU"/>
          </a:p>
          <a:p>
            <a:endParaRPr lang="ru-RU"/>
          </a:p>
          <a:p>
            <a:r>
              <a:rPr lang="de-DE"/>
              <a:t>Average 178lines/file</a:t>
            </a:r>
            <a:endParaRPr lang="ru-RU"/>
          </a:p>
          <a:p>
            <a:endParaRPr lang="en-US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BCCB56F-0745-9213-C252-0AB6772C2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FastAPI</a:t>
            </a:r>
            <a:endParaRPr lang="en-US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E4968A4-4FB0-7FA8-4180-1068CBB12A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total files 42 </a:t>
            </a:r>
          </a:p>
          <a:p>
            <a:endParaRPr lang="ru-RU"/>
          </a:p>
          <a:p>
            <a:r>
              <a:rPr lang="en-US"/>
              <a:t>LOC 17.763 </a:t>
            </a:r>
            <a:endParaRPr lang="ru-RU"/>
          </a:p>
          <a:p>
            <a:r>
              <a:rPr lang="en-US"/>
              <a:t>SLOC 15.541 </a:t>
            </a:r>
            <a:endParaRPr lang="ru-RU"/>
          </a:p>
          <a:p>
            <a:r>
              <a:rPr lang="en-US"/>
              <a:t>LLOC 3.637</a:t>
            </a:r>
          </a:p>
          <a:p>
            <a:endParaRPr lang="en-US"/>
          </a:p>
          <a:p>
            <a:r>
              <a:rPr lang="de-DE"/>
              <a:t>Average 423lines/file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BA2D3-7E6E-2069-F5A9-585FE2E9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5F8F71-AF6B-731D-223E-F7E76D85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190249-1D39-E86F-8BE6-F4070661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69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Additional raw metrics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>
                <a:solidFill>
                  <a:srgbClr val="002B36"/>
                </a:solidFill>
                <a:effectLst/>
              </a:rPr>
              <a:t>The number of comments. </a:t>
            </a:r>
          </a:p>
          <a:p>
            <a:r>
              <a:rPr lang="en-US" b="0" i="0">
                <a:solidFill>
                  <a:srgbClr val="002B36"/>
                </a:solidFill>
                <a:effectLst/>
              </a:rPr>
              <a:t>Used as comments-coverage 	( comments / SLOC )%</a:t>
            </a:r>
          </a:p>
          <a:p>
            <a:pPr marL="0" indent="0">
              <a:buNone/>
            </a:pPr>
            <a:endParaRPr lang="en-US" b="0" i="0">
              <a:solidFill>
                <a:srgbClr val="002B36"/>
              </a:solidFill>
              <a:effectLst/>
            </a:endParaRPr>
          </a:p>
          <a:p>
            <a:pPr marL="0" indent="0">
              <a:buNone/>
            </a:pPr>
            <a:endParaRPr lang="en-US" b="0" i="0">
              <a:solidFill>
                <a:srgbClr val="002B36"/>
              </a:solidFill>
              <a:effectLst/>
            </a:endParaRPr>
          </a:p>
          <a:p>
            <a:r>
              <a:rPr lang="en-US" b="0" i="0">
                <a:solidFill>
                  <a:srgbClr val="002B36"/>
                </a:solidFill>
                <a:effectLst/>
              </a:rPr>
              <a:t>The number of blank lines.</a:t>
            </a:r>
          </a:p>
          <a:p>
            <a:endParaRPr lang="en-US" b="0" i="0">
              <a:solidFill>
                <a:srgbClr val="002B36"/>
              </a:solidFill>
              <a:effectLst/>
            </a:endParaRPr>
          </a:p>
          <a:p>
            <a:endParaRPr lang="en-US" b="0" i="0">
              <a:solidFill>
                <a:srgbClr val="002B36"/>
              </a:solidFill>
              <a:effectLst/>
            </a:endParaRPr>
          </a:p>
          <a:p>
            <a:r>
              <a:rPr lang="en-US" b="0" i="0">
                <a:solidFill>
                  <a:srgbClr val="002B36"/>
                </a:solidFill>
                <a:effectLst/>
              </a:rPr>
              <a:t>The number of Docstrings / Multiline-strings.</a:t>
            </a:r>
          </a:p>
          <a:p>
            <a:pPr marL="0" indent="0">
              <a:buNone/>
            </a:pP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61AEEE-27AC-B43E-4D5F-D99AFD71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DE-3327-44E2-860E-A140E75129C8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054D26-5D39-EBC5-80B2-6E1DDFEB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2EA060-96D7-36B6-B340-F6421CC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measure: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lang="en-US" sz="3600" b="1"/>
              <a:t>extract_dependency:</a:t>
            </a:r>
            <a:endParaRPr lang="ru-RU" sz="3600" b="1"/>
          </a:p>
          <a:p>
            <a:pPr marL="0" indent="0">
              <a:buNone/>
              <a:defRPr sz="2000"/>
            </a:pP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python  raw_metrics.py &lt;folder&gt;</a:t>
            </a:r>
          </a:p>
          <a:p>
            <a:pPr>
              <a:defRPr sz="2000"/>
            </a:pPr>
            <a:endParaRPr lang="de-DE" sz="3600" b="1"/>
          </a:p>
          <a:p>
            <a:pPr>
              <a:defRPr sz="2000"/>
            </a:pPr>
            <a:endParaRPr lang="de-DE" sz="3600" b="1"/>
          </a:p>
          <a:p>
            <a:pPr>
              <a:defRPr sz="2000"/>
            </a:pPr>
            <a:r>
              <a:rPr lang="en-US" sz="3600">
                <a:solidFill>
                  <a:srgbClr val="161616"/>
                </a:solidFill>
              </a:rPr>
              <a:t>Sonarcloud, wily, codeclimate…</a:t>
            </a:r>
            <a:r>
              <a:rPr lang="ru-RU" sz="3600">
                <a:solidFill>
                  <a:srgbClr val="161616"/>
                </a:solidFill>
              </a:rPr>
              <a:t>  </a:t>
            </a:r>
            <a:r>
              <a:rPr lang="de-DE" sz="3600">
                <a:solidFill>
                  <a:srgbClr val="161616"/>
                </a:solidFill>
              </a:rPr>
              <a:t>- all tools </a:t>
            </a:r>
            <a:r>
              <a:rPr lang="en-US" sz="3200"/>
              <a:t>built on Radon</a:t>
            </a:r>
            <a:r>
              <a:rPr lang="de-DE" sz="3600">
                <a:solidFill>
                  <a:srgbClr val="161616"/>
                </a:solidFill>
              </a:rPr>
              <a:t> count SLOC/LLOC </a:t>
            </a:r>
            <a:r>
              <a:rPr lang="de-DE" sz="3600" b="1">
                <a:solidFill>
                  <a:srgbClr val="161616"/>
                </a:solidFill>
              </a:rPr>
              <a:t>wrong</a:t>
            </a:r>
            <a:r>
              <a:rPr lang="de-DE" sz="3600">
                <a:solidFill>
                  <a:srgbClr val="161616"/>
                </a:solidFill>
              </a:rPr>
              <a:t>!!!</a:t>
            </a:r>
            <a:endParaRPr lang="ru-RU" sz="3600">
              <a:solidFill>
                <a:srgbClr val="161616"/>
              </a:solidFill>
            </a:endParaRPr>
          </a:p>
          <a:p>
            <a:pPr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>
              <a:defRPr sz="2000"/>
            </a:pPr>
            <a:endParaRPr sz="3600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50CD6-8609-E300-9CA5-66DA85F6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A6F1-AA30-4220-A8A0-AE96ED74AE20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B96AA-4AE3-A948-7DB5-A8137BD2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4442E-0CB5-01E3-7EA9-08EB0360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Cyclomatic Complexity (McCabe)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endParaRPr lang="en-US" sz="2800">
              <a:solidFill>
                <a:srgbClr val="161616"/>
              </a:solidFill>
            </a:endParaRPr>
          </a:p>
          <a:p>
            <a:pPr>
              <a:defRPr sz="2000"/>
            </a:pPr>
            <a:r>
              <a:rPr lang="en-US" sz="2800" b="0" i="0">
                <a:solidFill>
                  <a:srgbClr val="161616"/>
                </a:solidFill>
                <a:effectLst/>
              </a:rPr>
              <a:t>Shows the number of decisions made in source code</a:t>
            </a:r>
          </a:p>
          <a:p>
            <a:pPr>
              <a:defRPr sz="2000"/>
            </a:pPr>
            <a:endParaRPr lang="de-DE" sz="2800"/>
          </a:p>
          <a:p>
            <a:pPr>
              <a:defRPr sz="2000"/>
            </a:pPr>
            <a:endParaRPr lang="de-DE" sz="2800"/>
          </a:p>
          <a:p>
            <a:pPr>
              <a:defRPr sz="2000"/>
            </a:pPr>
            <a:r>
              <a:rPr lang="en-US" sz="2800" b="0" i="0">
                <a:solidFill>
                  <a:srgbClr val="161616"/>
                </a:solidFill>
                <a:effectLst/>
              </a:rPr>
              <a:t>Get a sense of how hard given code might be to test</a:t>
            </a:r>
          </a:p>
          <a:p>
            <a:pPr>
              <a:defRPr sz="2000"/>
            </a:pPr>
            <a:endParaRPr lang="en-US" sz="2800">
              <a:solidFill>
                <a:srgbClr val="161616"/>
              </a:solidFill>
            </a:endParaRPr>
          </a:p>
          <a:p>
            <a:pPr>
              <a:defRPr sz="2000"/>
            </a:pPr>
            <a:endParaRPr lang="en-US" sz="2800">
              <a:solidFill>
                <a:srgbClr val="161616"/>
              </a:solidFill>
            </a:endParaRPr>
          </a:p>
          <a:p>
            <a:pPr>
              <a:defRPr sz="2000"/>
            </a:pPr>
            <a:r>
              <a:rPr lang="en-US" sz="2800" b="0" i="0">
                <a:solidFill>
                  <a:srgbClr val="161616"/>
                </a:solidFill>
                <a:effectLst/>
              </a:rPr>
              <a:t>Lower index is better</a:t>
            </a:r>
          </a:p>
          <a:p>
            <a:pPr>
              <a:defRPr sz="2000"/>
            </a:pP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50CD6-8609-E300-9CA5-66DA85F6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A6F1-AA30-4220-A8A0-AE96ED74AE20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B96AA-4AE3-A948-7DB5-A8137BD2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4442E-0CB5-01E3-7EA9-08EB0360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BE52DC-C869-412D-DFBE-D52D55A7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54965" y="1417638"/>
            <a:ext cx="3972910" cy="49661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F71F2-3830-C2A7-F728-4C1965B5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McCabe index example</a:t>
            </a:r>
            <a:endParaRPr 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C33D627-AAF2-EE93-0A7E-5B79C5457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DJANGO</a:t>
            </a:r>
            <a:endParaRPr lang="en-US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C7F16066-FC92-3822-CDC4-F8E72B94A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842" y="2174875"/>
            <a:ext cx="5649676" cy="3951288"/>
          </a:xfrm>
        </p:spPr>
        <p:txBody>
          <a:bodyPr>
            <a:normAutofit/>
          </a:bodyPr>
          <a:lstStyle/>
          <a:p>
            <a:r>
              <a:rPr lang="en-US"/>
              <a:t>total files 883 </a:t>
            </a:r>
          </a:p>
          <a:p>
            <a:endParaRPr lang="en-US"/>
          </a:p>
          <a:p>
            <a:r>
              <a:rPr lang="en-US"/>
              <a:t>django\...\related_descriptors.py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z="2000"/>
              <a:t>'create_forward_many_to_many_manager’ 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is too complex (71)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django\...\template.py</a:t>
            </a:r>
          </a:p>
          <a:p>
            <a:r>
              <a:rPr lang="en-US"/>
              <a:t>'templatize’  is too complex (51)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BCCB56F-0745-9213-C252-0AB6772C2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FastAPI</a:t>
            </a:r>
            <a:endParaRPr lang="en-US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E4968A4-4FB0-7FA8-4180-1068CBB12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649676" cy="3951288"/>
          </a:xfrm>
        </p:spPr>
        <p:txBody>
          <a:bodyPr>
            <a:normAutofit/>
          </a:bodyPr>
          <a:lstStyle/>
          <a:p>
            <a:r>
              <a:rPr lang="en-US"/>
              <a:t>total files 42 </a:t>
            </a:r>
          </a:p>
          <a:p>
            <a:endParaRPr lang="ru-RU"/>
          </a:p>
          <a:p>
            <a:r>
              <a:rPr lang="en-US"/>
              <a:t>fastapi\_compat.py</a:t>
            </a:r>
          </a:p>
          <a:p>
            <a:pPr marL="0" indent="0">
              <a:buNone/>
            </a:pPr>
            <a:r>
              <a:rPr lang="en-US"/>
              <a:t> 'If 46' is too complex (68)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fastapi\encoders.py</a:t>
            </a:r>
          </a:p>
          <a:p>
            <a:pPr marL="0" indent="0">
              <a:buNone/>
            </a:pPr>
            <a:r>
              <a:rPr lang="en-US"/>
              <a:t>'jsonable_encoder' is too complex (29)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BA2D3-7E6E-2069-F5A9-585FE2E9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5F8F71-AF6B-731D-223E-F7E76D85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190249-1D39-E86F-8BE6-F4070661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6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222491-DFB3-79C7-FD53-785EFA93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de-AT" dirty="0"/>
              <a:t>Who I am: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6D302A9-2802-9B02-C3CC-3F233CD49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400"/>
              <a:t>Maxim Danilov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400"/>
              <a:t>Work with Python and Django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400"/>
              <a:t>Love reactive frontend frameworks.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400"/>
              <a:t>Mentor in engineering</a:t>
            </a: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Repo: github.com/danilovmy/pyconpl2025</a:t>
            </a:r>
            <a:endParaRPr lang="de-AT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799" cy="365125"/>
          </a:xfrm>
        </p:spPr>
        <p:txBody>
          <a:bodyPr/>
          <a:lstStyle/>
          <a:p>
            <a:fld id="{15AC5C15-1085-4244-AA2C-ED5F048451F6}" type="datetime1">
              <a:rPr lang="de-AT" smtClean="0"/>
              <a:pPr/>
              <a:t>29.08.2025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70A3E-0911-A9F9-24A9-5E20D038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4014381" cy="365125"/>
          </a:xfrm>
        </p:spPr>
        <p:txBody>
          <a:bodyPr/>
          <a:lstStyle/>
          <a:p>
            <a:r>
              <a:rPr lang="de-DE" dirty="0"/>
              <a:t>Maxim Danilov maxim@wpshop.at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994003" y="6356353"/>
            <a:ext cx="588396" cy="365125"/>
          </a:xfrm>
        </p:spPr>
        <p:txBody>
          <a:bodyPr/>
          <a:lstStyle/>
          <a:p>
            <a:fld id="{D9C2F61E-B0F0-43F5-A15F-BB9D0256AC60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32681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DCDBC31-0C35-AB59-76C5-C773A9A1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McCabe pro/cons</a:t>
            </a:r>
            <a:endParaRPr lang="en-US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0985171-7598-971C-0D05-0561C26F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✅ </a:t>
            </a:r>
            <a:r>
              <a:rPr lang="en-US" b="1"/>
              <a:t>Pros</a:t>
            </a:r>
            <a:endParaRPr lang="en-US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08B03DF0-5D87-3B28-45BE-F282CF5A4D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  <a:p>
            <a:r>
              <a:rPr lang="en-US"/>
              <a:t>Clear, how to compute</a:t>
            </a:r>
          </a:p>
          <a:p>
            <a:endParaRPr lang="en-US"/>
          </a:p>
          <a:p>
            <a:r>
              <a:rPr lang="en-US"/>
              <a:t>Shows minimum number of test cases</a:t>
            </a:r>
          </a:p>
          <a:p>
            <a:endParaRPr lang="en-US"/>
          </a:p>
          <a:p>
            <a:r>
              <a:rPr lang="en-US"/>
              <a:t>Hotspot Detection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6094321-6112-73B5-5C43-3AA031074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⚠️ </a:t>
            </a:r>
            <a:r>
              <a:rPr lang="en-US" b="1"/>
              <a:t>Doubts </a:t>
            </a:r>
            <a:endParaRPr lang="en-US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8D918499-65D3-1F88-A7FE-E43A05E031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de-DE"/>
          </a:p>
          <a:p>
            <a:r>
              <a:rPr lang="en-US"/>
              <a:t>Does not reflect readability</a:t>
            </a:r>
          </a:p>
          <a:p>
            <a:endParaRPr lang="en-US"/>
          </a:p>
          <a:p>
            <a:r>
              <a:rPr lang="en-US"/>
              <a:t>Not reflect naming clarity</a:t>
            </a:r>
          </a:p>
          <a:p>
            <a:pPr marL="0" indent="0">
              <a:buNone/>
            </a:pPr>
            <a:endParaRPr lang="de-DE"/>
          </a:p>
          <a:p>
            <a:r>
              <a:rPr lang="en-US"/>
              <a:t>Formula unchanged since 1976, never recalibrated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293A109-4D79-46C2-C671-DC617592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8F-B227-45FC-8194-7CA846662F42}" type="datetime3">
              <a:rPr lang="en-US" smtClean="0"/>
              <a:t>29 August 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2DC092-836B-83BE-AE98-8768A317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D274A2-D024-9F8B-E1CA-4A1E8FC9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measure: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endParaRPr lang="en-US" sz="2800">
              <a:solidFill>
                <a:srgbClr val="161616"/>
              </a:solidFill>
            </a:endParaRPr>
          </a:p>
          <a:p>
            <a:pPr marL="0" indent="0">
              <a:buNone/>
              <a:defRPr sz="2000"/>
            </a:pPr>
            <a:endParaRPr lang="en-US" sz="2800">
              <a:solidFill>
                <a:srgbClr val="161616"/>
              </a:solidFill>
            </a:endParaRPr>
          </a:p>
          <a:p>
            <a:pPr>
              <a:defRPr sz="2000"/>
            </a:pPr>
            <a:r>
              <a:rPr lang="en-US" sz="3600" b="1"/>
              <a:t>flake8 --select C901 &lt;folder&gt;</a:t>
            </a:r>
            <a:endParaRPr sz="3600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50CD6-8609-E300-9CA5-66DA85F6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A6F1-AA30-4220-A8A0-AE96ED74AE20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B96AA-4AE3-A948-7DB5-A8137BD2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4442E-0CB5-01E3-7EA9-08EB0360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13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Halstead complexity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z="2400"/>
          </a:p>
          <a:p>
            <a:pPr>
              <a:defRPr sz="2000"/>
            </a:pPr>
            <a:r>
              <a:rPr lang="en-US" sz="2400"/>
              <a:t>Reflected the difficulty of the program to write or understand</a:t>
            </a:r>
          </a:p>
          <a:p>
            <a:pPr>
              <a:defRPr sz="2000"/>
            </a:pPr>
            <a:endParaRPr lang="de-DE" sz="2400"/>
          </a:p>
          <a:p>
            <a:pPr>
              <a:defRPr sz="2000"/>
            </a:pPr>
            <a:endParaRPr lang="de-DE" sz="2400"/>
          </a:p>
          <a:p>
            <a:pPr>
              <a:defRPr sz="2000"/>
            </a:pPr>
            <a:r>
              <a:rPr lang="de-DE" sz="2400"/>
              <a:t>Based on work with statements, operators and words in code:</a:t>
            </a:r>
          </a:p>
          <a:p>
            <a:pPr>
              <a:defRPr sz="2000"/>
            </a:pPr>
            <a:endParaRPr lang="de-DE" sz="2400"/>
          </a:p>
          <a:p>
            <a:pPr lvl="1">
              <a:defRPr sz="2000"/>
            </a:pPr>
            <a:r>
              <a:rPr lang="de-DE" sz="2400" b="1"/>
              <a:t>n1</a:t>
            </a:r>
            <a:r>
              <a:rPr lang="de-DE" sz="2400"/>
              <a:t> = Quantity of used unique words </a:t>
            </a:r>
            <a:r>
              <a:rPr lang="en-US" sz="2400"/>
              <a:t>like names in code</a:t>
            </a:r>
          </a:p>
          <a:p>
            <a:pPr lvl="1">
              <a:defRPr sz="2000"/>
            </a:pPr>
            <a:r>
              <a:rPr lang="en-US" sz="2400" b="1"/>
              <a:t>n2 </a:t>
            </a:r>
            <a:r>
              <a:rPr lang="en-US" sz="2400"/>
              <a:t>= </a:t>
            </a:r>
            <a:r>
              <a:rPr lang="de-DE" sz="2400"/>
              <a:t>Quantity of used unique operators between words </a:t>
            </a:r>
            <a:r>
              <a:rPr lang="en-US" sz="2400"/>
              <a:t>in code</a:t>
            </a:r>
          </a:p>
          <a:p>
            <a:pPr lvl="1">
              <a:defRPr sz="2000"/>
            </a:pPr>
            <a:r>
              <a:rPr lang="en-US" sz="2400" b="1"/>
              <a:t>N1 </a:t>
            </a:r>
            <a:r>
              <a:rPr lang="en-US" sz="2400"/>
              <a:t>= total </a:t>
            </a:r>
            <a:r>
              <a:rPr lang="de-DE" sz="2400"/>
              <a:t>Quantity of used words </a:t>
            </a:r>
            <a:r>
              <a:rPr lang="en-US" sz="2400"/>
              <a:t>in code</a:t>
            </a:r>
          </a:p>
          <a:p>
            <a:pPr lvl="1">
              <a:defRPr sz="2000"/>
            </a:pPr>
            <a:r>
              <a:rPr lang="en-US" sz="2400" b="1"/>
              <a:t>N2 </a:t>
            </a:r>
            <a:r>
              <a:rPr lang="en-US" sz="2400"/>
              <a:t>= total </a:t>
            </a:r>
            <a:r>
              <a:rPr lang="de-DE" sz="2400"/>
              <a:t>Quantity of used operators </a:t>
            </a:r>
            <a:r>
              <a:rPr lang="en-US" sz="2400"/>
              <a:t>in code</a:t>
            </a:r>
          </a:p>
          <a:p>
            <a:pPr lvl="1">
              <a:defRPr sz="2000"/>
            </a:pPr>
            <a:endParaRPr lang="de-DE" sz="2400"/>
          </a:p>
          <a:p>
            <a:pPr>
              <a:defRPr sz="2000"/>
            </a:pP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269357-7E89-F5D2-75F7-15A6086B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A91A-D4B0-47F4-A64C-E8798345A0FF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E499F7-4B3D-94F7-66A7-4E837517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5AD98D-5F0A-C641-838B-B75F9B5E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F71F2-3830-C2A7-F728-4C1965B5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Halstead metrics example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C33D627-AAF2-EE93-0A7E-5B79C5457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DJANGO</a:t>
            </a:r>
            <a:endParaRPr lang="en-US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C7F16066-FC92-3822-CDC4-F8E72B94A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842" y="2174875"/>
            <a:ext cx="5649676" cy="3951288"/>
          </a:xfrm>
        </p:spPr>
        <p:txBody>
          <a:bodyPr>
            <a:normAutofit/>
          </a:bodyPr>
          <a:lstStyle/>
          <a:p>
            <a:r>
              <a:rPr lang="en-US"/>
              <a:t>django\...\related_descriptors.py</a:t>
            </a:r>
          </a:p>
          <a:p>
            <a:r>
              <a:rPr lang="en-US"/>
              <a:t> </a:t>
            </a:r>
          </a:p>
          <a:p>
            <a:r>
              <a:rPr lang="pt-BR"/>
              <a:t>'vocabulary': 380, </a:t>
            </a:r>
          </a:p>
          <a:p>
            <a:r>
              <a:rPr lang="pt-BR"/>
              <a:t>'...</a:t>
            </a:r>
          </a:p>
          <a:p>
            <a:r>
              <a:rPr lang="pt-BR"/>
              <a:t>'difficulty': 141.22478386167148, </a:t>
            </a:r>
          </a:p>
          <a:p>
            <a:r>
              <a:rPr lang="pt-BR"/>
              <a:t>...</a:t>
            </a:r>
          </a:p>
          <a:p>
            <a:r>
              <a:rPr lang="en-US"/>
              <a:t>bugs 14.640169997565371 </a:t>
            </a:r>
          </a:p>
          <a:p>
            <a:r>
              <a:rPr lang="en-US"/>
              <a:t>…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BCCB56F-0745-9213-C252-0AB6772C2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FastAPI</a:t>
            </a:r>
            <a:endParaRPr lang="en-US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E4968A4-4FB0-7FA8-4180-1068CBB12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649676" cy="3951288"/>
          </a:xfrm>
        </p:spPr>
        <p:txBody>
          <a:bodyPr>
            <a:normAutofit/>
          </a:bodyPr>
          <a:lstStyle/>
          <a:p>
            <a:r>
              <a:rPr lang="en-US"/>
              <a:t>fastapi\_compat.py</a:t>
            </a:r>
          </a:p>
          <a:p>
            <a:endParaRPr lang="en-US"/>
          </a:p>
          <a:p>
            <a:r>
              <a:rPr lang="en-US"/>
              <a:t>       'vocabulary': 271, </a:t>
            </a:r>
          </a:p>
          <a:p>
            <a:r>
              <a:rPr lang="en-US"/>
              <a:t>…</a:t>
            </a:r>
          </a:p>
          <a:p>
            <a:r>
              <a:rPr lang="en-US"/>
              <a:t>'difficulty': 67.33469387755102, </a:t>
            </a:r>
          </a:p>
          <a:p>
            <a:r>
              <a:rPr lang="en-US"/>
              <a:t>…</a:t>
            </a:r>
          </a:p>
          <a:p>
            <a:r>
              <a:rPr lang="en-US"/>
              <a:t>bugs 5.541660192688304</a:t>
            </a:r>
          </a:p>
          <a:p>
            <a:r>
              <a:rPr lang="en-US"/>
              <a:t>…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BA2D3-7E6E-2069-F5A9-585FE2E9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5F8F71-AF6B-731D-223E-F7E76D85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190249-1D39-E86F-8BE6-F4070661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9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Halstead Metrics</a:t>
            </a:r>
            <a:r>
              <a:rPr lang="de-DE"/>
              <a:t> results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Program </a:t>
            </a:r>
            <a:r>
              <a:rPr lang="en-US" b="1"/>
              <a:t>length</a:t>
            </a:r>
            <a:r>
              <a:rPr lang="en-US"/>
              <a:t> and </a:t>
            </a:r>
            <a:r>
              <a:rPr lang="en-US" b="1"/>
              <a:t>vocabulary </a:t>
            </a:r>
          </a:p>
          <a:p>
            <a:r>
              <a:rPr lang="en-US" b="1"/>
              <a:t>Volume</a:t>
            </a:r>
            <a:r>
              <a:rPr lang="en-US"/>
              <a:t> of code dictionary</a:t>
            </a:r>
          </a:p>
          <a:p>
            <a:r>
              <a:rPr lang="en-US" b="1"/>
              <a:t>Difficulty</a:t>
            </a:r>
            <a:r>
              <a:rPr lang="en-US"/>
              <a:t> to understand codebase</a:t>
            </a:r>
          </a:p>
          <a:p>
            <a:endParaRPr lang="en-US"/>
          </a:p>
          <a:p>
            <a:r>
              <a:rPr lang="en-US" b="1"/>
              <a:t>Effort</a:t>
            </a:r>
            <a:r>
              <a:rPr lang="en-US"/>
              <a:t> to maintain code</a:t>
            </a:r>
          </a:p>
          <a:p>
            <a:r>
              <a:rPr lang="en-US" b="1"/>
              <a:t>Time</a:t>
            </a:r>
            <a:r>
              <a:rPr lang="en-US"/>
              <a:t> required to maintain code</a:t>
            </a:r>
          </a:p>
          <a:p>
            <a:r>
              <a:rPr lang="en-US" b="1" i="0">
                <a:solidFill>
                  <a:srgbClr val="202122"/>
                </a:solidFill>
                <a:effectLst/>
              </a:rPr>
              <a:t>Number of </a:t>
            </a:r>
            <a:r>
              <a:rPr lang="en-US" b="0" i="0">
                <a:solidFill>
                  <a:srgbClr val="202122"/>
                </a:solidFill>
                <a:effectLst/>
              </a:rPr>
              <a:t>delivered </a:t>
            </a:r>
            <a:r>
              <a:rPr lang="en-US" b="1" i="0">
                <a:solidFill>
                  <a:srgbClr val="202122"/>
                </a:solidFill>
                <a:effectLst/>
              </a:rPr>
              <a:t>bugs</a:t>
            </a:r>
            <a:endParaRPr lang="en-US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686CE4-5B5D-7543-9612-7E110A976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14E9-8596-4B7D-9908-3EB06B51FBFC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0C344F-22E3-BABB-92B2-21623745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D7F124-52B8-D840-76FC-AA5471C6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DCDBC31-0C35-AB59-76C5-C773A9A1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Halstead</a:t>
            </a:r>
            <a:r>
              <a:rPr lang="de-DE"/>
              <a:t> pro/cons</a:t>
            </a:r>
            <a:endParaRPr lang="en-US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0985171-7598-971C-0D05-0561C26F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✅ </a:t>
            </a:r>
            <a:r>
              <a:rPr lang="en-US" b="1"/>
              <a:t>Pros</a:t>
            </a:r>
            <a:endParaRPr lang="en-US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08B03DF0-5D87-3B28-45BE-F282CF5A4D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de-DE" sz="2200"/>
          </a:p>
          <a:p>
            <a:r>
              <a:rPr lang="en-US" sz="2200"/>
              <a:t>Shows </a:t>
            </a:r>
            <a:r>
              <a:rPr lang="en-US" sz="2200" b="1"/>
              <a:t>density</a:t>
            </a:r>
            <a:r>
              <a:rPr lang="en-US" sz="2200"/>
              <a:t> of words on code</a:t>
            </a:r>
          </a:p>
          <a:p>
            <a:endParaRPr lang="en-US" sz="2200"/>
          </a:p>
          <a:p>
            <a:r>
              <a:rPr lang="en-US" sz="2200"/>
              <a:t>shows </a:t>
            </a:r>
            <a:r>
              <a:rPr lang="en-US" sz="2200" b="1"/>
              <a:t>Difficulty</a:t>
            </a:r>
            <a:r>
              <a:rPr lang="en-US" sz="2200"/>
              <a:t> for understanding</a:t>
            </a:r>
          </a:p>
          <a:p>
            <a:endParaRPr lang="en-US" sz="2200"/>
          </a:p>
          <a:p>
            <a:r>
              <a:rPr lang="en-US" sz="2200"/>
              <a:t>Not bound to a specific language</a:t>
            </a:r>
          </a:p>
          <a:p>
            <a:endParaRPr lang="en-US" sz="2200"/>
          </a:p>
          <a:p>
            <a:r>
              <a:rPr lang="en-US" sz="2200" b="1"/>
              <a:t>Clear</a:t>
            </a:r>
            <a:r>
              <a:rPr lang="en-US" sz="2200"/>
              <a:t>, how to calculate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6094321-6112-73B5-5C43-3AA031074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⚠️ </a:t>
            </a:r>
            <a:r>
              <a:rPr lang="en-US" b="1"/>
              <a:t>Doubts </a:t>
            </a:r>
            <a:endParaRPr lang="en-US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8D918499-65D3-1F88-A7FE-E43A05E03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998632" cy="3951288"/>
          </a:xfrm>
        </p:spPr>
        <p:txBody>
          <a:bodyPr>
            <a:normAutofit/>
          </a:bodyPr>
          <a:lstStyle/>
          <a:p>
            <a:endParaRPr lang="de-DE" sz="2200"/>
          </a:p>
          <a:p>
            <a:r>
              <a:rPr lang="en-US" sz="2200"/>
              <a:t>Formula unchanged since 1977, never recalibrated.</a:t>
            </a:r>
          </a:p>
          <a:p>
            <a:endParaRPr lang="de-DE" sz="2200"/>
          </a:p>
          <a:p>
            <a:r>
              <a:rPr lang="de-DE" sz="2200"/>
              <a:t>Not reflect structural complexity</a:t>
            </a:r>
          </a:p>
          <a:p>
            <a:endParaRPr lang="de-DE" sz="2200"/>
          </a:p>
          <a:p>
            <a:r>
              <a:rPr lang="en-US" sz="2200"/>
              <a:t>Not very useful for very large projects</a:t>
            </a:r>
            <a:endParaRPr lang="de-DE" sz="2200"/>
          </a:p>
          <a:p>
            <a:endParaRPr lang="de-DE" sz="2200"/>
          </a:p>
          <a:p>
            <a:r>
              <a:rPr lang="en-US" sz="2200"/>
              <a:t>Parsing problems with newer versions of Python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293A109-4D79-46C2-C671-DC617592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8F-B227-45FC-8194-7CA846662F42}" type="datetime3">
              <a:rPr lang="en-US" smtClean="0"/>
              <a:t>29 August 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2DC092-836B-83BE-AE98-8768A317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D274A2-D024-9F8B-E1CA-4A1E8FC9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00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measure: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lang="en-US" sz="3600" b="1"/>
              <a:t>exract_dependency:</a:t>
            </a:r>
            <a:endParaRPr lang="ru-RU" sz="3600" b="1"/>
          </a:p>
          <a:p>
            <a:pPr marL="0" indent="0">
              <a:buNone/>
              <a:defRPr sz="2000"/>
            </a:pP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python halstead.py &lt;folder&gt;</a:t>
            </a:r>
          </a:p>
          <a:p>
            <a:pPr>
              <a:defRPr sz="2000"/>
            </a:pPr>
            <a:endParaRPr lang="de-DE" sz="3600" b="1"/>
          </a:p>
          <a:p>
            <a:pPr>
              <a:defRPr sz="2000"/>
            </a:pPr>
            <a:endParaRPr lang="de-DE" sz="3600" b="1"/>
          </a:p>
          <a:p>
            <a:pPr>
              <a:defRPr sz="2000"/>
            </a:pPr>
            <a:r>
              <a:rPr lang="en-US" sz="3600">
                <a:solidFill>
                  <a:srgbClr val="161616"/>
                </a:solidFill>
              </a:rPr>
              <a:t>Wily, codeclimate, Codacy…</a:t>
            </a:r>
            <a:r>
              <a:rPr lang="ru-RU" sz="3600">
                <a:solidFill>
                  <a:srgbClr val="161616"/>
                </a:solidFill>
              </a:rPr>
              <a:t>  </a:t>
            </a:r>
            <a:r>
              <a:rPr lang="de-DE" sz="3600">
                <a:solidFill>
                  <a:srgbClr val="161616"/>
                </a:solidFill>
              </a:rPr>
              <a:t>- </a:t>
            </a:r>
            <a:r>
              <a:rPr lang="en-US" sz="3600">
                <a:solidFill>
                  <a:srgbClr val="161616"/>
                </a:solidFill>
              </a:rPr>
              <a:t>all tools built on Radon</a:t>
            </a:r>
            <a:r>
              <a:rPr lang="de-DE" sz="3600">
                <a:solidFill>
                  <a:srgbClr val="161616"/>
                </a:solidFill>
              </a:rPr>
              <a:t> count </a:t>
            </a:r>
            <a:r>
              <a:rPr lang="de-DE" sz="3600" b="1">
                <a:solidFill>
                  <a:srgbClr val="161616"/>
                </a:solidFill>
              </a:rPr>
              <a:t>n1, N1</a:t>
            </a:r>
            <a:r>
              <a:rPr lang="de-DE" sz="3600">
                <a:solidFill>
                  <a:srgbClr val="161616"/>
                </a:solidFill>
              </a:rPr>
              <a:t>  (operators list) not correct!!!</a:t>
            </a:r>
            <a:endParaRPr lang="ru-RU" sz="3600">
              <a:solidFill>
                <a:srgbClr val="161616"/>
              </a:solidFill>
            </a:endParaRPr>
          </a:p>
          <a:p>
            <a:pPr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>
              <a:defRPr sz="2000"/>
            </a:pPr>
            <a:endParaRPr sz="3600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50CD6-8609-E300-9CA5-66DA85F6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A6F1-AA30-4220-A8A0-AE96ED74AE20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B96AA-4AE3-A948-7DB5-A8137BD2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4442E-0CB5-01E3-7EA9-08EB0360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Maintainability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/>
              <a:t>Created by </a:t>
            </a:r>
            <a:r>
              <a:rPr lang="en-US" b="0" i="0">
                <a:solidFill>
                  <a:srgbClr val="001D35"/>
                </a:solidFill>
                <a:effectLst/>
              </a:rPr>
              <a:t>Software Engineering Institute in </a:t>
            </a:r>
            <a:r>
              <a:rPr lang="en-US" b="0" i="0">
                <a:solidFill>
                  <a:srgbClr val="58595B"/>
                </a:solidFill>
                <a:effectLst/>
              </a:rPr>
              <a:t>1997</a:t>
            </a:r>
            <a:endParaRPr/>
          </a:p>
          <a:p>
            <a:pPr>
              <a:defRPr sz="2000"/>
            </a:pPr>
            <a:endParaRPr lang="de-DE"/>
          </a:p>
          <a:p>
            <a:pPr marL="0" indent="0">
              <a:buNone/>
              <a:defRPr sz="2000"/>
            </a:pPr>
            <a:endParaRPr lang="en-US" b="0" i="0">
              <a:solidFill>
                <a:srgbClr val="333333"/>
              </a:solidFill>
              <a:effectLst/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</a:endParaRPr>
          </a:p>
          <a:p>
            <a:pPr marL="0" indent="0">
              <a:buNone/>
              <a:defRPr sz="2000"/>
            </a:pPr>
            <a:r>
              <a:rPr lang="en-US" sz="3000" i="0">
                <a:solidFill>
                  <a:srgbClr val="333333"/>
                </a:solidFill>
                <a:effectLst/>
              </a:rPr>
              <a:t>171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</a:t>
            </a:r>
            <a:r>
              <a:rPr lang="en-US" sz="3000" i="0">
                <a:solidFill>
                  <a:srgbClr val="333333"/>
                </a:solidFill>
                <a:effectLst/>
              </a:rPr>
              <a:t> 5.2*ln(</a:t>
            </a:r>
            <a:r>
              <a:rPr lang="en-US" sz="3000" b="1">
                <a:solidFill>
                  <a:srgbClr val="333333"/>
                </a:solidFill>
                <a:effectLst/>
              </a:rPr>
              <a:t>Hal</a:t>
            </a:r>
            <a:r>
              <a:rPr lang="en-US" sz="3000" i="0">
                <a:solidFill>
                  <a:srgbClr val="333333"/>
                </a:solidFill>
                <a:effectLst/>
              </a:rPr>
              <a:t>)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 </a:t>
            </a:r>
            <a:r>
              <a:rPr lang="en-US" sz="3000" i="0">
                <a:solidFill>
                  <a:srgbClr val="333333"/>
                </a:solidFill>
                <a:effectLst/>
              </a:rPr>
              <a:t>0.2*</a:t>
            </a:r>
            <a:r>
              <a:rPr lang="en-US" sz="3000" b="1">
                <a:solidFill>
                  <a:srgbClr val="333333"/>
                </a:solidFill>
                <a:effectLst/>
              </a:rPr>
              <a:t>Cycl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 </a:t>
            </a:r>
            <a:r>
              <a:rPr lang="en-US" sz="3000" i="0">
                <a:solidFill>
                  <a:srgbClr val="333333"/>
                </a:solidFill>
                <a:effectLst/>
              </a:rPr>
              <a:t>16*ln(</a:t>
            </a:r>
            <a:r>
              <a:rPr lang="en-US" sz="3000" b="1">
                <a:solidFill>
                  <a:srgbClr val="333333"/>
                </a:solidFill>
                <a:effectLst/>
              </a:rPr>
              <a:t>SLOC</a:t>
            </a:r>
            <a:r>
              <a:rPr lang="en-US" sz="3000" i="0">
                <a:solidFill>
                  <a:srgbClr val="333333"/>
                </a:solidFill>
                <a:effectLst/>
              </a:rPr>
              <a:t>)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+ </a:t>
            </a:r>
            <a:r>
              <a:rPr lang="en-US" sz="3000" i="0">
                <a:solidFill>
                  <a:srgbClr val="333333"/>
                </a:solidFill>
                <a:effectLst/>
              </a:rPr>
              <a:t>50*sin(sqrt(2*</a:t>
            </a:r>
            <a:r>
              <a:rPr lang="en-US" sz="3000" b="1">
                <a:solidFill>
                  <a:srgbClr val="333333"/>
                </a:solidFill>
                <a:effectLst/>
              </a:rPr>
              <a:t>Comments</a:t>
            </a:r>
            <a:r>
              <a:rPr lang="en-US" sz="3000" i="0">
                <a:solidFill>
                  <a:srgbClr val="333333"/>
                </a:solidFill>
                <a:effectLst/>
              </a:rPr>
              <a:t>))</a:t>
            </a:r>
          </a:p>
          <a:p>
            <a:pPr marL="0" indent="0">
              <a:buNone/>
              <a:defRPr sz="2000"/>
            </a:pPr>
            <a:endParaRPr lang="en-US" sz="300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 sz="280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br>
              <a:rPr lang="en-US"/>
            </a:br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7FC52B-4C78-DE2C-CCE3-310612CA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9368-0E9C-4AC7-AD2C-45D86667CACE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227D7A-459F-8690-6176-6E31577F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679765-281D-077B-DEC2-068DBF06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900DD084-B4C4-9FA1-D945-D1EBAB83B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808063"/>
              </p:ext>
            </p:extLst>
          </p:nvPr>
        </p:nvGraphicFramePr>
        <p:xfrm>
          <a:off x="2280744" y="4624135"/>
          <a:ext cx="8297917" cy="1504448"/>
        </p:xfrm>
        <a:graphic>
          <a:graphicData uri="http://schemas.openxmlformats.org/drawingml/2006/table">
            <a:tbl>
              <a:tblPr/>
              <a:tblGrid>
                <a:gridCol w="1723697">
                  <a:extLst>
                    <a:ext uri="{9D8B030D-6E8A-4147-A177-3AD203B41FA5}">
                      <a16:colId xmlns:a16="http://schemas.microsoft.com/office/drawing/2014/main" val="735680300"/>
                    </a:ext>
                  </a:extLst>
                </a:gridCol>
                <a:gridCol w="1308537">
                  <a:extLst>
                    <a:ext uri="{9D8B030D-6E8A-4147-A177-3AD203B41FA5}">
                      <a16:colId xmlns:a16="http://schemas.microsoft.com/office/drawing/2014/main" val="1291399640"/>
                    </a:ext>
                  </a:extLst>
                </a:gridCol>
                <a:gridCol w="5265683">
                  <a:extLst>
                    <a:ext uri="{9D8B030D-6E8A-4147-A177-3AD203B41FA5}">
                      <a16:colId xmlns:a16="http://schemas.microsoft.com/office/drawing/2014/main" val="3021750052"/>
                    </a:ext>
                  </a:extLst>
                </a:gridCol>
              </a:tblGrid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Index value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Color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Meaning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665538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0-9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Red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Low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732788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10-19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Yellow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Moderate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577315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20-100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Green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Good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3908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 Calculation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3B13D02-84BD-7132-87E0-AF021A4B2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851" y="2033752"/>
            <a:ext cx="8983079" cy="3659729"/>
          </a:xfr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77C169FF-8F7E-4CE0-34A0-84EC6DBF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C3EC-C8A4-4927-879F-CB536EF8387A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C2A0A9-345E-911F-DDED-AE0F99D4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9E626F-99CF-4EFF-B24C-E5D03E6F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Other problems of MI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Originally created for Pascal and C in the early 1990s</a:t>
            </a:r>
          </a:p>
          <a:p>
            <a:endParaRPr lang="en-US"/>
          </a:p>
          <a:p>
            <a:r>
              <a:rPr lang="en-US"/>
              <a:t>For check used projects from Hewlett-Packard</a:t>
            </a:r>
          </a:p>
          <a:p>
            <a:endParaRPr lang="en-US"/>
          </a:p>
          <a:p>
            <a:r>
              <a:rPr lang="en-US"/>
              <a:t>Magic numbers</a:t>
            </a:r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Implemented by Radon, SonarQube, Microsoft Visual Studio, Wily, ProjectCodeMeter…</a:t>
            </a: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CB1ED4-6F50-768A-E8A4-9EFDB058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8337-55A8-47D4-ADCA-50109647560D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1D2101-3945-AFBF-A802-F7C91307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9E1E9B-AA85-E16C-E9EA-ABDDA0BB6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52994-378E-24A6-22C5-666C888B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thanks to my family for the support:</a:t>
            </a:r>
            <a:endParaRPr lang="ru-RU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9522DF37-3F4D-E220-CF87-58EA8CA82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6521" y="2045826"/>
            <a:ext cx="3788724" cy="3089037"/>
          </a:xfrm>
          <a:custGeom>
            <a:avLst/>
            <a:gdLst>
              <a:gd name="connsiteX0" fmla="*/ 1981670 w 3788724"/>
              <a:gd name="connsiteY0" fmla="*/ 0 h 3089037"/>
              <a:gd name="connsiteX1" fmla="*/ 3724163 w 3788724"/>
              <a:gd name="connsiteY1" fmla="*/ 963689 h 3089037"/>
              <a:gd name="connsiteX2" fmla="*/ 3788724 w 3788724"/>
              <a:gd name="connsiteY2" fmla="*/ 1088224 h 3089037"/>
              <a:gd name="connsiteX3" fmla="*/ 3788724 w 3788724"/>
              <a:gd name="connsiteY3" fmla="*/ 2594614 h 3089037"/>
              <a:gd name="connsiteX4" fmla="*/ 3724163 w 3788724"/>
              <a:gd name="connsiteY4" fmla="*/ 2719149 h 3089037"/>
              <a:gd name="connsiteX5" fmla="*/ 3510823 w 3788724"/>
              <a:gd name="connsiteY5" fmla="*/ 3012733 h 3089037"/>
              <a:gd name="connsiteX6" fmla="*/ 3436191 w 3788724"/>
              <a:gd name="connsiteY6" fmla="*/ 3089037 h 3089037"/>
              <a:gd name="connsiteX7" fmla="*/ 527150 w 3788724"/>
              <a:gd name="connsiteY7" fmla="*/ 3089037 h 3089037"/>
              <a:gd name="connsiteX8" fmla="*/ 452517 w 3788724"/>
              <a:gd name="connsiteY8" fmla="*/ 3012733 h 3089037"/>
              <a:gd name="connsiteX9" fmla="*/ 0 w 3788724"/>
              <a:gd name="connsiteY9" fmla="*/ 1841419 h 3089037"/>
              <a:gd name="connsiteX10" fmla="*/ 1981670 w 3788724"/>
              <a:gd name="connsiteY10" fmla="*/ 0 h 308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8724" h="3089037">
                <a:moveTo>
                  <a:pt x="1981670" y="0"/>
                </a:moveTo>
                <a:cubicBezTo>
                  <a:pt x="2734102" y="0"/>
                  <a:pt x="3388589" y="389673"/>
                  <a:pt x="3724163" y="963689"/>
                </a:cubicBezTo>
                <a:lnTo>
                  <a:pt x="3788724" y="1088224"/>
                </a:lnTo>
                <a:lnTo>
                  <a:pt x="3788724" y="2594614"/>
                </a:lnTo>
                <a:lnTo>
                  <a:pt x="3724163" y="2719149"/>
                </a:lnTo>
                <a:cubicBezTo>
                  <a:pt x="3663150" y="2823516"/>
                  <a:pt x="3591594" y="2921788"/>
                  <a:pt x="3510823" y="3012733"/>
                </a:cubicBezTo>
                <a:lnTo>
                  <a:pt x="3436191" y="3089037"/>
                </a:lnTo>
                <a:lnTo>
                  <a:pt x="527150" y="3089037"/>
                </a:lnTo>
                <a:lnTo>
                  <a:pt x="452517" y="3012733"/>
                </a:lnTo>
                <a:cubicBezTo>
                  <a:pt x="169821" y="2694427"/>
                  <a:pt x="0" y="2286351"/>
                  <a:pt x="0" y="1841419"/>
                </a:cubicBezTo>
                <a:cubicBezTo>
                  <a:pt x="0" y="824431"/>
                  <a:pt x="887224" y="0"/>
                  <a:pt x="1981670" y="0"/>
                </a:cubicBezTo>
                <a:close/>
              </a:path>
            </a:pathLst>
          </a:cu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83502E7-2ED3-32D8-F47F-E42046F5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156C-37A1-44B3-9BB6-41DD17468918}" type="datetime1">
              <a:rPr lang="en-US" smtClean="0"/>
              <a:t>8/29/2025</a:t>
            </a:fld>
            <a:endParaRPr lang="de-AT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A8D02FC-2C16-B1D5-0319-9A55EC5B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Maxim Danilov, @danilovmy, maxim@wpshop.at</a:t>
            </a:r>
            <a:endParaRPr lang="de-AT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B2B947-480B-7F1B-0062-703E394F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C681-A425-4548-ABB5-EFB3EF773D19}" type="slidenum">
              <a:rPr lang="de-AT" smtClean="0"/>
              <a:t>3</a:t>
            </a:fld>
            <a:endParaRPr lang="de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E1694-C6B6-CD0F-E03A-CD4B3BE8093C}"/>
              </a:ext>
            </a:extLst>
          </p:cNvPr>
          <p:cNvSpPr txBox="1"/>
          <p:nvPr/>
        </p:nvSpPr>
        <p:spPr>
          <a:xfrm>
            <a:off x="488663" y="5068554"/>
            <a:ext cx="2854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My wife </a:t>
            </a:r>
          </a:p>
          <a:p>
            <a:pPr marL="0" indent="0">
              <a:buNone/>
            </a:pPr>
            <a:r>
              <a:rPr lang="en-US" sz="2800" b="1">
                <a:solidFill>
                  <a:srgbClr val="C63A87"/>
                </a:solidFill>
              </a:rPr>
              <a:t>Elena</a:t>
            </a:r>
            <a:endParaRPr lang="en-GB" sz="2800" b="1" dirty="0">
              <a:solidFill>
                <a:srgbClr val="C63A8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F4CB4-EE21-16C9-5AA0-BEFA103AAED0}"/>
              </a:ext>
            </a:extLst>
          </p:cNvPr>
          <p:cNvSpPr txBox="1"/>
          <p:nvPr/>
        </p:nvSpPr>
        <p:spPr>
          <a:xfrm>
            <a:off x="10178817" y="4986744"/>
            <a:ext cx="36735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dog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Marselle</a:t>
            </a:r>
            <a:r>
              <a:rPr lang="en-GB" sz="2800" b="1" dirty="0"/>
              <a:t> </a:t>
            </a:r>
            <a:endParaRPr lang="ru-RU" sz="2800" b="1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581B4-CFF8-E42B-D455-D1692A394CD9}"/>
              </a:ext>
            </a:extLst>
          </p:cNvPr>
          <p:cNvSpPr txBox="1"/>
          <p:nvPr/>
        </p:nvSpPr>
        <p:spPr>
          <a:xfrm>
            <a:off x="7898898" y="4347966"/>
            <a:ext cx="1895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>
                <a:solidFill>
                  <a:schemeClr val="bg1">
                    <a:lumMod val="50000"/>
                  </a:schemeClr>
                </a:solidFill>
              </a:rPr>
              <a:t>cat </a:t>
            </a:r>
          </a:p>
          <a:p>
            <a:pPr marL="457200" lvl="1" indent="0">
              <a:buNone/>
            </a:pPr>
            <a:r>
              <a:rPr lang="en-GB" sz="2800" b="1">
                <a:solidFill>
                  <a:srgbClr val="C63A87"/>
                </a:solidFill>
              </a:rPr>
              <a:t>Kisa</a:t>
            </a:r>
            <a:endParaRPr lang="ru-RU" sz="2800" dirty="0">
              <a:solidFill>
                <a:srgbClr val="C63A87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0FA2D79-6445-849D-E857-54A6594432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1708" y="1508898"/>
            <a:ext cx="1565303" cy="2818764"/>
          </a:xfrm>
          <a:custGeom>
            <a:avLst/>
            <a:gdLst>
              <a:gd name="connsiteX0" fmla="*/ 596881 w 1565303"/>
              <a:gd name="connsiteY0" fmla="*/ 0 h 2818764"/>
              <a:gd name="connsiteX1" fmla="*/ 1144254 w 1565303"/>
              <a:gd name="connsiteY1" fmla="*/ 0 h 2818764"/>
              <a:gd name="connsiteX2" fmla="*/ 1213466 w 1565303"/>
              <a:gd name="connsiteY2" fmla="*/ 77322 h 2818764"/>
              <a:gd name="connsiteX3" fmla="*/ 1517201 w 1565303"/>
              <a:gd name="connsiteY3" fmla="*/ 574023 h 2818764"/>
              <a:gd name="connsiteX4" fmla="*/ 1565303 w 1565303"/>
              <a:gd name="connsiteY4" fmla="*/ 699643 h 2818764"/>
              <a:gd name="connsiteX5" fmla="*/ 1565303 w 1565303"/>
              <a:gd name="connsiteY5" fmla="*/ 1203663 h 2818764"/>
              <a:gd name="connsiteX6" fmla="*/ 1534598 w 1565303"/>
              <a:gd name="connsiteY6" fmla="*/ 1307476 h 2818764"/>
              <a:gd name="connsiteX7" fmla="*/ 1383319 w 1565303"/>
              <a:gd name="connsiteY7" fmla="*/ 1784846 h 2818764"/>
              <a:gd name="connsiteX8" fmla="*/ 1221955 w 1565303"/>
              <a:gd name="connsiteY8" fmla="*/ 2666973 h 2818764"/>
              <a:gd name="connsiteX9" fmla="*/ 845868 w 1565303"/>
              <a:gd name="connsiteY9" fmla="*/ 2801518 h 2818764"/>
              <a:gd name="connsiteX10" fmla="*/ 712075 w 1565303"/>
              <a:gd name="connsiteY10" fmla="*/ 2818764 h 2818764"/>
              <a:gd name="connsiteX11" fmla="*/ 358699 w 1565303"/>
              <a:gd name="connsiteY11" fmla="*/ 2818764 h 2818764"/>
              <a:gd name="connsiteX12" fmla="*/ 301103 w 1565303"/>
              <a:gd name="connsiteY12" fmla="*/ 2810186 h 2818764"/>
              <a:gd name="connsiteX13" fmla="*/ 135432 w 1565303"/>
              <a:gd name="connsiteY13" fmla="*/ 2753035 h 2818764"/>
              <a:gd name="connsiteX14" fmla="*/ 3819 w 1565303"/>
              <a:gd name="connsiteY14" fmla="*/ 2594024 h 2818764"/>
              <a:gd name="connsiteX15" fmla="*/ 0 w 1565303"/>
              <a:gd name="connsiteY15" fmla="*/ 2583939 h 2818764"/>
              <a:gd name="connsiteX16" fmla="*/ 0 w 1565303"/>
              <a:gd name="connsiteY16" fmla="*/ 944676 h 2818764"/>
              <a:gd name="connsiteX17" fmla="*/ 7412 w 1565303"/>
              <a:gd name="connsiteY17" fmla="*/ 924823 h 2818764"/>
              <a:gd name="connsiteX18" fmla="*/ 103159 w 1565303"/>
              <a:gd name="connsiteY18" fmla="*/ 1074842 h 2818764"/>
              <a:gd name="connsiteX19" fmla="*/ 522708 w 1565303"/>
              <a:gd name="connsiteY19" fmla="*/ 988780 h 2818764"/>
              <a:gd name="connsiteX20" fmla="*/ 942256 w 1565303"/>
              <a:gd name="connsiteY20" fmla="*/ 881204 h 2818764"/>
              <a:gd name="connsiteX21" fmla="*/ 509481 w 1565303"/>
              <a:gd name="connsiteY21" fmla="*/ 60513 h 2818764"/>
              <a:gd name="connsiteX22" fmla="*/ 490432 w 1565303"/>
              <a:gd name="connsiteY22" fmla="*/ 27594 h 2818764"/>
              <a:gd name="connsiteX23" fmla="*/ 511950 w 1565303"/>
              <a:gd name="connsiteY23" fmla="*/ 31350 h 2818764"/>
              <a:gd name="connsiteX24" fmla="*/ 555380 w 1565303"/>
              <a:gd name="connsiteY24" fmla="*/ 19227 h 2818764"/>
              <a:gd name="connsiteX25" fmla="*/ 449494 w 1565303"/>
              <a:gd name="connsiteY25" fmla="*/ 0 h 2818764"/>
              <a:gd name="connsiteX26" fmla="*/ 475229 w 1565303"/>
              <a:gd name="connsiteY26" fmla="*/ 0 h 2818764"/>
              <a:gd name="connsiteX27" fmla="*/ 485955 w 1565303"/>
              <a:gd name="connsiteY27" fmla="*/ 19857 h 2818764"/>
              <a:gd name="connsiteX28" fmla="*/ 490432 w 1565303"/>
              <a:gd name="connsiteY28" fmla="*/ 27594 h 2818764"/>
              <a:gd name="connsiteX29" fmla="*/ 479877 w 1565303"/>
              <a:gd name="connsiteY29" fmla="*/ 25751 h 2818764"/>
              <a:gd name="connsiteX30" fmla="*/ 455052 w 1565303"/>
              <a:gd name="connsiteY30" fmla="*/ 7734 h 281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65303" h="2818764">
                <a:moveTo>
                  <a:pt x="596881" y="0"/>
                </a:moveTo>
                <a:lnTo>
                  <a:pt x="1144254" y="0"/>
                </a:lnTo>
                <a:lnTo>
                  <a:pt x="1213466" y="77322"/>
                </a:lnTo>
                <a:cubicBezTo>
                  <a:pt x="1322892" y="210728"/>
                  <a:pt x="1439601" y="396242"/>
                  <a:pt x="1517201" y="574023"/>
                </a:cubicBezTo>
                <a:lnTo>
                  <a:pt x="1565303" y="699643"/>
                </a:lnTo>
                <a:lnTo>
                  <a:pt x="1565303" y="1203663"/>
                </a:lnTo>
                <a:lnTo>
                  <a:pt x="1534598" y="1307476"/>
                </a:lnTo>
                <a:cubicBezTo>
                  <a:pt x="1481931" y="1469737"/>
                  <a:pt x="1414695" y="1631550"/>
                  <a:pt x="1383319" y="1784846"/>
                </a:cubicBezTo>
                <a:cubicBezTo>
                  <a:pt x="1320566" y="2091439"/>
                  <a:pt x="1429936" y="2505608"/>
                  <a:pt x="1221955" y="2666973"/>
                </a:cubicBezTo>
                <a:cubicBezTo>
                  <a:pt x="1143962" y="2727485"/>
                  <a:pt x="1003188" y="2774130"/>
                  <a:pt x="845868" y="2801518"/>
                </a:cubicBezTo>
                <a:lnTo>
                  <a:pt x="712075" y="2818764"/>
                </a:lnTo>
                <a:lnTo>
                  <a:pt x="358699" y="2818764"/>
                </a:lnTo>
                <a:lnTo>
                  <a:pt x="301103" y="2810186"/>
                </a:lnTo>
                <a:cubicBezTo>
                  <a:pt x="234604" y="2797747"/>
                  <a:pt x="177454" y="2778921"/>
                  <a:pt x="135432" y="2753035"/>
                </a:cubicBezTo>
                <a:cubicBezTo>
                  <a:pt x="79403" y="2718521"/>
                  <a:pt x="36708" y="2662828"/>
                  <a:pt x="3819" y="2594024"/>
                </a:cubicBezTo>
                <a:lnTo>
                  <a:pt x="0" y="2583939"/>
                </a:lnTo>
                <a:lnTo>
                  <a:pt x="0" y="944676"/>
                </a:lnTo>
                <a:lnTo>
                  <a:pt x="7412" y="924823"/>
                </a:lnTo>
                <a:cubicBezTo>
                  <a:pt x="30405" y="885602"/>
                  <a:pt x="26287" y="1070136"/>
                  <a:pt x="103159" y="1074842"/>
                </a:cubicBezTo>
                <a:cubicBezTo>
                  <a:pt x="191013" y="1080221"/>
                  <a:pt x="382859" y="1021053"/>
                  <a:pt x="522708" y="988780"/>
                </a:cubicBezTo>
                <a:cubicBezTo>
                  <a:pt x="662557" y="956507"/>
                  <a:pt x="951221" y="1047948"/>
                  <a:pt x="942256" y="881204"/>
                </a:cubicBezTo>
                <a:cubicBezTo>
                  <a:pt x="934412" y="735303"/>
                  <a:pt x="632805" y="269558"/>
                  <a:pt x="509481" y="60513"/>
                </a:cubicBezTo>
                <a:lnTo>
                  <a:pt x="490432" y="27594"/>
                </a:lnTo>
                <a:lnTo>
                  <a:pt x="511950" y="31350"/>
                </a:lnTo>
                <a:cubicBezTo>
                  <a:pt x="523828" y="30454"/>
                  <a:pt x="538480" y="26027"/>
                  <a:pt x="555380" y="19227"/>
                </a:cubicBezTo>
                <a:close/>
                <a:moveTo>
                  <a:pt x="449494" y="0"/>
                </a:moveTo>
                <a:lnTo>
                  <a:pt x="475229" y="0"/>
                </a:lnTo>
                <a:lnTo>
                  <a:pt x="485955" y="19857"/>
                </a:lnTo>
                <a:lnTo>
                  <a:pt x="490432" y="27594"/>
                </a:lnTo>
                <a:lnTo>
                  <a:pt x="479877" y="25751"/>
                </a:lnTo>
                <a:cubicBezTo>
                  <a:pt x="470383" y="21468"/>
                  <a:pt x="462098" y="15116"/>
                  <a:pt x="455052" y="7734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C61C6-BB00-84F1-4C6C-58C21169D720}"/>
              </a:ext>
            </a:extLst>
          </p:cNvPr>
          <p:cNvSpPr txBox="1"/>
          <p:nvPr/>
        </p:nvSpPr>
        <p:spPr>
          <a:xfrm>
            <a:off x="3218688" y="4884508"/>
            <a:ext cx="2661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daughter </a:t>
            </a:r>
            <a:r>
              <a:rPr lang="en-GB" sz="2800" b="1" dirty="0">
                <a:solidFill>
                  <a:srgbClr val="C63A87"/>
                </a:solidFill>
              </a:rPr>
              <a:t>Maja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1A035-D42A-724C-BDC5-A137592C64AB}"/>
              </a:ext>
            </a:extLst>
          </p:cNvPr>
          <p:cNvSpPr txBox="1"/>
          <p:nvPr/>
        </p:nvSpPr>
        <p:spPr>
          <a:xfrm>
            <a:off x="6601939" y="4996364"/>
            <a:ext cx="88838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son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Mark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8F751-8574-18C0-538F-CD97E3E943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329266">
            <a:off x="730606" y="2180963"/>
            <a:ext cx="2604985" cy="28187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19933F-1172-C68E-47F7-923E3A4314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074796" y="2969486"/>
            <a:ext cx="1633726" cy="2132136"/>
          </a:xfrm>
          <a:custGeom>
            <a:avLst/>
            <a:gdLst>
              <a:gd name="connsiteX0" fmla="*/ 0 w 1389888"/>
              <a:gd name="connsiteY0" fmla="*/ 691085 h 1813909"/>
              <a:gd name="connsiteX1" fmla="*/ 60960 w 1389888"/>
              <a:gd name="connsiteY1" fmla="*/ 179021 h 1813909"/>
              <a:gd name="connsiteX2" fmla="*/ 277670 w 1389888"/>
              <a:gd name="connsiteY2" fmla="*/ 0 h 1813909"/>
              <a:gd name="connsiteX3" fmla="*/ 529330 w 1389888"/>
              <a:gd name="connsiteY3" fmla="*/ 0 h 1813909"/>
              <a:gd name="connsiteX4" fmla="*/ 646176 w 1389888"/>
              <a:gd name="connsiteY4" fmla="*/ 32717 h 1813909"/>
              <a:gd name="connsiteX5" fmla="*/ 914400 w 1389888"/>
              <a:gd name="connsiteY5" fmla="*/ 32717 h 1813909"/>
              <a:gd name="connsiteX6" fmla="*/ 1072896 w 1389888"/>
              <a:gd name="connsiteY6" fmla="*/ 32717 h 1813909"/>
              <a:gd name="connsiteX7" fmla="*/ 1304544 w 1389888"/>
              <a:gd name="connsiteY7" fmla="*/ 118061 h 1813909"/>
              <a:gd name="connsiteX8" fmla="*/ 1231392 w 1389888"/>
              <a:gd name="connsiteY8" fmla="*/ 422861 h 1813909"/>
              <a:gd name="connsiteX9" fmla="*/ 1365504 w 1389888"/>
              <a:gd name="connsiteY9" fmla="*/ 544781 h 1813909"/>
              <a:gd name="connsiteX10" fmla="*/ 1389888 w 1389888"/>
              <a:gd name="connsiteY10" fmla="*/ 1081229 h 1813909"/>
              <a:gd name="connsiteX11" fmla="*/ 1182624 w 1389888"/>
              <a:gd name="connsiteY11" fmla="*/ 1312877 h 1813909"/>
              <a:gd name="connsiteX12" fmla="*/ 1182624 w 1389888"/>
              <a:gd name="connsiteY12" fmla="*/ 1605485 h 1813909"/>
              <a:gd name="connsiteX13" fmla="*/ 974200 w 1389888"/>
              <a:gd name="connsiteY13" fmla="*/ 1813909 h 1813909"/>
              <a:gd name="connsiteX14" fmla="*/ 368104 w 1389888"/>
              <a:gd name="connsiteY14" fmla="*/ 1813909 h 1813909"/>
              <a:gd name="connsiteX15" fmla="*/ 219456 w 1389888"/>
              <a:gd name="connsiteY15" fmla="*/ 1629869 h 1813909"/>
              <a:gd name="connsiteX16" fmla="*/ 85344 w 1389888"/>
              <a:gd name="connsiteY16" fmla="*/ 1495757 h 1813909"/>
              <a:gd name="connsiteX17" fmla="*/ 182880 w 1389888"/>
              <a:gd name="connsiteY17" fmla="*/ 898349 h 181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89888" h="1813909">
                <a:moveTo>
                  <a:pt x="0" y="691085"/>
                </a:moveTo>
                <a:lnTo>
                  <a:pt x="60960" y="179021"/>
                </a:lnTo>
                <a:lnTo>
                  <a:pt x="277670" y="0"/>
                </a:lnTo>
                <a:lnTo>
                  <a:pt x="529330" y="0"/>
                </a:lnTo>
                <a:lnTo>
                  <a:pt x="646176" y="32717"/>
                </a:lnTo>
                <a:lnTo>
                  <a:pt x="914400" y="32717"/>
                </a:lnTo>
                <a:lnTo>
                  <a:pt x="1072896" y="32717"/>
                </a:lnTo>
                <a:lnTo>
                  <a:pt x="1304544" y="118061"/>
                </a:lnTo>
                <a:lnTo>
                  <a:pt x="1231392" y="422861"/>
                </a:lnTo>
                <a:lnTo>
                  <a:pt x="1365504" y="544781"/>
                </a:lnTo>
                <a:lnTo>
                  <a:pt x="1389888" y="1081229"/>
                </a:lnTo>
                <a:lnTo>
                  <a:pt x="1182624" y="1312877"/>
                </a:lnTo>
                <a:lnTo>
                  <a:pt x="1182624" y="1605485"/>
                </a:lnTo>
                <a:lnTo>
                  <a:pt x="974200" y="1813909"/>
                </a:lnTo>
                <a:lnTo>
                  <a:pt x="368104" y="1813909"/>
                </a:lnTo>
                <a:lnTo>
                  <a:pt x="219456" y="1629869"/>
                </a:lnTo>
                <a:lnTo>
                  <a:pt x="85344" y="1495757"/>
                </a:lnTo>
                <a:lnTo>
                  <a:pt x="182880" y="8983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05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measure: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 marL="0" indent="0">
              <a:buNone/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 marL="0" indent="0" algn="ctr">
              <a:buNone/>
              <a:defRPr sz="2000"/>
            </a:pPr>
            <a:r>
              <a:rPr lang="en-US" sz="3600">
                <a:solidFill>
                  <a:srgbClr val="161616"/>
                </a:solidFill>
              </a:rPr>
              <a:t>Don’t measure Maintainability Index.</a:t>
            </a:r>
          </a:p>
          <a:p>
            <a:pPr marL="0" indent="0" algn="ctr">
              <a:buNone/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 marL="0" indent="0" algn="ctr">
              <a:buNone/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 marL="0" indent="0" algn="ctr">
              <a:buNone/>
              <a:defRPr sz="2000"/>
            </a:pPr>
            <a:r>
              <a:rPr lang="en-US" sz="3600">
                <a:solidFill>
                  <a:srgbClr val="161616"/>
                </a:solidFill>
              </a:rPr>
              <a:t>Or any tool for your taste.</a:t>
            </a:r>
          </a:p>
          <a:p>
            <a:pPr>
              <a:defRPr sz="2000"/>
            </a:pPr>
            <a:endParaRPr sz="3600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50CD6-8609-E300-9CA5-66DA85F6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A6F1-AA30-4220-A8A0-AE96ED74AE20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B96AA-4AE3-A948-7DB5-A8137BD2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4442E-0CB5-01E3-7EA9-08EB0360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54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BCC1B-33E3-6DDC-56AA-06D541F3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Coverage metrics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DB9208-C375-17F0-5705-CA8859DAC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r>
              <a:rPr lang="en-US"/>
              <a:t>Shows – how much time is invested in activity to support development</a:t>
            </a:r>
          </a:p>
          <a:p>
            <a:endParaRPr lang="en-US"/>
          </a:p>
          <a:p>
            <a:r>
              <a:rPr lang="en-US" b="1"/>
              <a:t>Code coverage </a:t>
            </a:r>
            <a:r>
              <a:rPr lang="en-US"/>
              <a:t>– count of executed lines in code.</a:t>
            </a:r>
          </a:p>
          <a:p>
            <a:r>
              <a:rPr lang="en-US" b="1"/>
              <a:t>Docstring coverage</a:t>
            </a:r>
            <a:r>
              <a:rPr lang="en-US"/>
              <a:t> - count or documented objects in code.</a:t>
            </a:r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E5206F-2712-98CD-96C9-8076B8B2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9543AE-13E6-9102-24A5-8018B738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83B5B3-9643-5FCB-999B-D1E3EB3B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 Coverage example</a:t>
            </a:r>
            <a:endParaRPr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C8F207E-176A-4AB4-B5B8-AAF9E0AF2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094" y="1600200"/>
            <a:ext cx="6581811" cy="4525963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2F5C5DE-B46C-E04D-F93D-E175AC15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4DF1-14B9-46C4-9EA7-7920EE228F86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6E600-BD77-EACA-E158-30F84B1E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AD7A0-CBA6-BC44-057F-1A37591C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4E1085-AD1A-AAB6-CF28-2EBBBF81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47825"/>
            <a:ext cx="9472863" cy="46596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072392-4995-050D-E019-AD17AFD2D9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641249" y="3371085"/>
            <a:ext cx="2850482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13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2F0E1-F14F-7563-B548-545F274B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61A3C5-4BEB-C5CD-C5D1-1827030F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en-US"/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coverage run -m unittest discover</a:t>
            </a:r>
            <a:r>
              <a:rPr lang="en-US"/>
              <a:t>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05564-277B-D869-0DE0-AC0B270C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98D9B-99F7-EBBF-FD09-3FC674DBA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EB428D-E9E1-F829-852C-3E63FC46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7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4071F9-7CBF-302A-32BC-25FC9B90FE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1222021" flipH="1">
            <a:off x="8690820" y="4168229"/>
            <a:ext cx="1825444" cy="1957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Documentation Coverage example</a:t>
            </a:r>
            <a:endParaRPr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ED5EC550-466B-D5E3-D4F2-23B61840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Needed: 4; Found: 0; Missing: 4; Coverage: 0.0%</a:t>
            </a:r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Overall statistics for 153 files (15 files are empty):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Needed: 779  -  Found: 3  -  Missing: 776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Total coverage: </a:t>
            </a:r>
            <a:r>
              <a:rPr lang="en-US">
                <a:highlight>
                  <a:srgbClr val="8AF2A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0.4% 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-  </a:t>
            </a:r>
            <a:r>
              <a:rPr lang="en-US" sz="28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Grade: Do you even docstring?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F5C5DE-B46C-E04D-F93D-E175AC15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4DF1-14B9-46C4-9EA7-7920EE228F86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6E600-BD77-EACA-E158-30F84B1E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AD7A0-CBA6-BC44-057F-1A37591C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2F0E1-F14F-7563-B548-545F274B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61A3C5-4BEB-C5CD-C5D1-1827030F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en-US"/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docstr-coverage &lt;project_folder&gt;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05564-277B-D869-0DE0-AC0B270C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98D9B-99F7-EBBF-FD09-3FC674DBA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EB428D-E9E1-F829-852C-3E63FC46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67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BCC1B-33E3-6DDC-56AA-06D541F3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Text readability metrics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DB9208-C375-17F0-5705-CA8859DAC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en-US"/>
          </a:p>
          <a:p>
            <a:r>
              <a:rPr lang="en-US"/>
              <a:t>Shows</a:t>
            </a:r>
            <a:r>
              <a:rPr lang="ru-RU"/>
              <a:t> </a:t>
            </a:r>
          </a:p>
          <a:p>
            <a:r>
              <a:rPr lang="en-US"/>
              <a:t>easiness </a:t>
            </a:r>
          </a:p>
          <a:p>
            <a:r>
              <a:rPr lang="en-US"/>
              <a:t>for reading </a:t>
            </a:r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E5206F-2712-98CD-96C9-8076B8B2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9543AE-13E6-9102-24A5-8018B738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83B5B3-9643-5FCB-999B-D1E3EB3B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9906F5-F9DD-9AD0-37F8-72D2811E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417638"/>
            <a:ext cx="7627007" cy="4938713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4CC52F8-A562-3C22-5923-7F0D21FC0519}"/>
              </a:ext>
            </a:extLst>
          </p:cNvPr>
          <p:cNvGrpSpPr/>
          <p:nvPr/>
        </p:nvGrpSpPr>
        <p:grpSpPr>
          <a:xfrm>
            <a:off x="6054189" y="2229342"/>
            <a:ext cx="1481496" cy="3193996"/>
            <a:chOff x="6054189" y="2229342"/>
            <a:chExt cx="1481496" cy="3193996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8E3BCE97-A2A5-7DD2-5F26-7AC9090B2DE4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6794937" y="2752562"/>
              <a:ext cx="0" cy="26707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1F0106-DFFC-16BC-DE7C-A7D558F1D932}"/>
                </a:ext>
              </a:extLst>
            </p:cNvPr>
            <p:cNvSpPr txBox="1"/>
            <p:nvPr/>
          </p:nvSpPr>
          <p:spPr>
            <a:xfrm>
              <a:off x="6054189" y="2229342"/>
              <a:ext cx="1481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b="1">
                  <a:solidFill>
                    <a:schemeClr val="accent5">
                      <a:lumMod val="75000"/>
                    </a:schemeClr>
                  </a:solidFill>
                </a:rPr>
                <a:t>FastAPI</a:t>
              </a:r>
              <a:endParaRPr lang="en-US" sz="28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73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BCC1B-33E3-6DDC-56AA-06D541F3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Text readability suggestions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DB9208-C375-17F0-5705-CA8859DAC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Measuring  only for docstrings and comments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The best is </a:t>
            </a:r>
            <a:r>
              <a:rPr lang="en-US" b="1"/>
              <a:t>Automated Readability Index</a:t>
            </a:r>
            <a:r>
              <a:rPr lang="en-US"/>
              <a:t>. It shows the U.S. grade level required to read a piece of text.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E5206F-2712-98CD-96C9-8076B8B2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9543AE-13E6-9102-24A5-8018B738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83B5B3-9643-5FCB-999B-D1E3EB3B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2254D3-1DC5-2133-7589-1E07B4011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1" t="29436" r="4306" b="8990"/>
          <a:stretch/>
        </p:blipFill>
        <p:spPr>
          <a:xfrm>
            <a:off x="2666999" y="4381757"/>
            <a:ext cx="6858001" cy="197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20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2F0E1-F14F-7563-B548-545F274B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61A3C5-4BEB-C5CD-C5D1-1827030F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 sz="2000"/>
            </a:pPr>
            <a:r>
              <a:rPr lang="en-US" sz="3200" b="1"/>
              <a:t>exract_dependency:</a:t>
            </a:r>
            <a:endParaRPr lang="ru-RU" sz="3200" b="1"/>
          </a:p>
          <a:p>
            <a:pPr marL="0" indent="0">
              <a:buNone/>
              <a:defRPr sz="2000"/>
            </a:pPr>
            <a:endParaRPr lang="de-DE" sz="2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 sz="2000"/>
            </a:pP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python readability.py &lt;folder&gt;</a:t>
            </a:r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>
                <a:solidFill>
                  <a:srgbClr val="161616"/>
                </a:solidFill>
              </a:rPr>
              <a:t>Or any tool like </a:t>
            </a:r>
            <a:r>
              <a:rPr lang="en-US" b="1" i="0">
                <a:solidFill>
                  <a:srgbClr val="464646"/>
                </a:solidFill>
                <a:effectLst/>
                <a:latin typeface="Source Sans 3" panose="020B0303030403020204" pitchFamily="34" charset="0"/>
              </a:rPr>
              <a:t>py-readability-metrics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05564-277B-D869-0DE0-AC0B270C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98D9B-99F7-EBBF-FD09-3FC674DBA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EB428D-E9E1-F829-852C-3E63FC46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57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Additional Complexity </a:t>
            </a:r>
            <a:r>
              <a:rPr lang="de-DE"/>
              <a:t>Indexes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>
            <a:normAutofit/>
          </a:bodyPr>
          <a:lstStyle/>
          <a:p>
            <a:r>
              <a:rPr lang="en-US" b="1"/>
              <a:t>Cognitive Complexity: </a:t>
            </a:r>
          </a:p>
          <a:p>
            <a:pPr lvl="1"/>
            <a:r>
              <a:rPr lang="en-US" b="1"/>
              <a:t>Sonar Cloud</a:t>
            </a:r>
          </a:p>
          <a:p>
            <a:pPr marL="342900" lvl="1" indent="0">
              <a:buNone/>
            </a:pPr>
            <a:endParaRPr lang="en-US" b="1"/>
          </a:p>
          <a:p>
            <a:r>
              <a:rPr lang="en-US" b="1"/>
              <a:t>Tech Debt metrics: </a:t>
            </a:r>
          </a:p>
          <a:p>
            <a:pPr lvl="1"/>
            <a:r>
              <a:rPr lang="en-US" b="1"/>
              <a:t>CodeClimate</a:t>
            </a:r>
          </a:p>
          <a:p>
            <a:pPr marL="457200" lvl="1" indent="0">
              <a:buNone/>
            </a:pPr>
            <a:endParaRPr lang="en-US" b="1"/>
          </a:p>
          <a:p>
            <a:r>
              <a:rPr lang="en-US" b="1"/>
              <a:t>Composite code quality index: </a:t>
            </a:r>
          </a:p>
          <a:p>
            <a:pPr lvl="1"/>
            <a:r>
              <a:rPr lang="en-US" b="1"/>
              <a:t>Codacy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799" cy="365125"/>
          </a:xfrm>
        </p:spPr>
        <p:txBody>
          <a:bodyPr/>
          <a:lstStyle/>
          <a:p>
            <a:fld id="{D733FBB7-26F7-4FA4-86EE-E3F4F2880D1C}" type="datetime1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4014381" cy="365125"/>
          </a:xfrm>
        </p:spPr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4003" y="6356353"/>
            <a:ext cx="588396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723857-E53D-290C-2DE5-BB704ACB3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7581922" y="1828036"/>
            <a:ext cx="4470048" cy="4014382"/>
          </a:xfrm>
          <a:custGeom>
            <a:avLst/>
            <a:gdLst>
              <a:gd name="connsiteX0" fmla="*/ 3465426 w 3465426"/>
              <a:gd name="connsiteY0" fmla="*/ 1524003 h 3112169"/>
              <a:gd name="connsiteX1" fmla="*/ 3305005 w 3465426"/>
              <a:gd name="connsiteY1" fmla="*/ 705856 h 3112169"/>
              <a:gd name="connsiteX2" fmla="*/ 3101091 w 3465426"/>
              <a:gd name="connsiteY2" fmla="*/ 0 h 3112169"/>
              <a:gd name="connsiteX3" fmla="*/ 2950639 w 3465426"/>
              <a:gd name="connsiteY3" fmla="*/ 0 h 3112169"/>
              <a:gd name="connsiteX4" fmla="*/ 0 w 3465426"/>
              <a:gd name="connsiteY4" fmla="*/ 324571 h 3112169"/>
              <a:gd name="connsiteX5" fmla="*/ 0 w 3465426"/>
              <a:gd name="connsiteY5" fmla="*/ 2146184 h 3112169"/>
              <a:gd name="connsiteX6" fmla="*/ 652040 w 3465426"/>
              <a:gd name="connsiteY6" fmla="*/ 3112169 h 3112169"/>
              <a:gd name="connsiteX7" fmla="*/ 1287729 w 3465426"/>
              <a:gd name="connsiteY7" fmla="*/ 3112169 h 3112169"/>
              <a:gd name="connsiteX8" fmla="*/ 2101848 w 3465426"/>
              <a:gd name="connsiteY8" fmla="*/ 2999877 h 31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5426" h="3112169">
                <a:moveTo>
                  <a:pt x="3465426" y="1524003"/>
                </a:moveTo>
                <a:lnTo>
                  <a:pt x="3305005" y="705856"/>
                </a:lnTo>
                <a:lnTo>
                  <a:pt x="3101091" y="0"/>
                </a:lnTo>
                <a:lnTo>
                  <a:pt x="2950639" y="0"/>
                </a:lnTo>
                <a:lnTo>
                  <a:pt x="0" y="324571"/>
                </a:lnTo>
                <a:lnTo>
                  <a:pt x="0" y="2146184"/>
                </a:lnTo>
                <a:lnTo>
                  <a:pt x="652040" y="3112169"/>
                </a:lnTo>
                <a:lnTo>
                  <a:pt x="1287729" y="3112169"/>
                </a:lnTo>
                <a:lnTo>
                  <a:pt x="2101848" y="29998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207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A4CC-848F-9B18-7117-1AF9847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/>
              <a:t>Thanks to my children Mark &amp; </a:t>
            </a:r>
            <a:r>
              <a:rPr lang="de-DE"/>
              <a:t>Maja </a:t>
            </a:r>
            <a:r>
              <a:rPr lang="en-US"/>
              <a:t>for the illustrations</a:t>
            </a:r>
            <a:endParaRPr lang="de-AT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5F9FDA48-4E20-9641-2732-A686CAFB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4014381" cy="365125"/>
          </a:xfrm>
        </p:spPr>
        <p:txBody>
          <a:bodyPr/>
          <a:lstStyle/>
          <a:p>
            <a:r>
              <a:rPr lang="de-DE" dirty="0"/>
              <a:t>Maxim Danilov maxim@wpshop.at</a:t>
            </a:r>
            <a:endParaRPr lang="de-AT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EBD7B857-8AFE-A36C-FB27-3B89DAB8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0418-A511-4F86-8330-02240854C869}" type="datetime1">
              <a:rPr lang="en-US" smtClean="0"/>
              <a:t>8/29/2025</a:t>
            </a:fld>
            <a:endParaRPr lang="en-US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83EB378-98EB-DD21-317B-EC4ADD6A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32C68000-1E80-698F-970A-16BCECA8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7137" y="1552339"/>
            <a:ext cx="8516523" cy="4804014"/>
          </a:xfrm>
        </p:spPr>
      </p:pic>
    </p:spTree>
    <p:extLst>
      <p:ext uri="{BB962C8B-B14F-4D97-AF65-F5344CB8AC3E}">
        <p14:creationId xmlns:p14="http://schemas.microsoft.com/office/powerpoint/2010/main" val="2525724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4CC24A0-41AC-22BA-C6A3-E07D876D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CI/CD/Continuous Measurement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8994850-F1DB-FB58-DA33-D24C121B1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Dont forget to measure .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68EA0E-0360-0C6A-B74B-849224DE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774CE-3E83-3151-CCED-F394D193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E47824-CA97-CF86-1B31-3468C842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5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Complexity </a:t>
            </a:r>
            <a:r>
              <a:rPr lang="en-US"/>
              <a:t>preemptive action</a:t>
            </a:r>
            <a:r>
              <a:rPr lang="de-DE"/>
              <a:t>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/>
          </a:p>
          <a:p>
            <a:pPr>
              <a:defRPr sz="2000"/>
            </a:pPr>
            <a:r>
              <a:rPr lang="de-DE" sz="2800"/>
              <a:t>git pre commit hook - a</a:t>
            </a:r>
            <a:r>
              <a:rPr sz="2800"/>
              <a:t>lerts when limits exceeded</a:t>
            </a:r>
            <a:endParaRPr lang="de-DE" sz="2800"/>
          </a:p>
          <a:p>
            <a:pPr>
              <a:defRPr sz="2000"/>
            </a:pPr>
            <a:endParaRPr lang="de-DE" sz="2800"/>
          </a:p>
          <a:p>
            <a:pPr>
              <a:defRPr sz="2000"/>
            </a:pPr>
            <a:r>
              <a:rPr lang="en-US" sz="2800"/>
              <a:t>AI-agents don’t check  maintainability. We should feed complexity metrics into </a:t>
            </a:r>
            <a:r>
              <a:rPr lang="en-US" sz="2800" b="1"/>
              <a:t>feedback loops</a:t>
            </a:r>
            <a:r>
              <a:rPr lang="en-US" sz="2800"/>
              <a:t> (like RLHF for code quality)</a:t>
            </a:r>
            <a:r>
              <a:rPr lang="ru-RU" sz="2800"/>
              <a:t> </a:t>
            </a:r>
            <a:r>
              <a:rPr lang="en-US" sz="2800"/>
              <a:t>and </a:t>
            </a:r>
            <a:r>
              <a:rPr lang="en-US" sz="2800" i="1"/>
              <a:t>teach</a:t>
            </a:r>
            <a:r>
              <a:rPr lang="en-US" sz="2800"/>
              <a:t> agents to prefer simpler, more robust code.</a:t>
            </a:r>
          </a:p>
          <a:p>
            <a:pPr>
              <a:defRPr sz="2000"/>
            </a:pPr>
            <a:endParaRPr lang="en-US" sz="2800"/>
          </a:p>
          <a:p>
            <a:pPr>
              <a:defRPr sz="2000"/>
            </a:pPr>
            <a:r>
              <a:rPr lang="en-US" sz="2800"/>
              <a:t>AI Auto-tuning prompts like:</a:t>
            </a:r>
          </a:p>
          <a:p>
            <a:pPr lvl="1">
              <a:defRPr sz="2000"/>
            </a:pPr>
            <a:r>
              <a:rPr lang="en-US" sz="2400"/>
              <a:t> “</a:t>
            </a:r>
            <a:r>
              <a:rPr lang="en-US" sz="2400" b="1"/>
              <a:t>reject code that exceeds cyclomatic 10</a:t>
            </a:r>
            <a:r>
              <a:rPr lang="en-US" sz="2400"/>
              <a:t>”</a:t>
            </a:r>
          </a:p>
          <a:p>
            <a:pPr lvl="1">
              <a:defRPr sz="2000"/>
            </a:pPr>
            <a:r>
              <a:rPr lang="en-US" sz="2400"/>
              <a:t>“</a:t>
            </a:r>
            <a:r>
              <a:rPr lang="en-US" sz="2400" b="1"/>
              <a:t>prefer low-entropy, well-structured functions</a:t>
            </a:r>
            <a:r>
              <a:rPr lang="en-US" sz="2400"/>
              <a:t>.”</a:t>
            </a:r>
          </a:p>
          <a:p>
            <a:pPr lvl="1">
              <a:defRPr sz="2000"/>
            </a:pPr>
            <a:r>
              <a:rPr lang="en-US" sz="2400"/>
              <a:t>“</a:t>
            </a:r>
            <a:r>
              <a:rPr lang="en-US" sz="2400" b="1" i="0">
                <a:effectLst/>
              </a:rPr>
              <a:t>WRITE BETTER CODE</a:t>
            </a:r>
            <a:r>
              <a:rPr lang="en-US" sz="2400"/>
              <a:t>”</a:t>
            </a:r>
          </a:p>
          <a:p>
            <a:pPr>
              <a:defRPr sz="2000"/>
            </a:pPr>
            <a:endParaRPr lang="en-US"/>
          </a:p>
          <a:p>
            <a:pPr>
              <a:defRPr sz="2000"/>
            </a:pP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F498FB-1000-212C-1B62-DA8D19D2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4E9E-2165-4221-B011-1658D26A6B3E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0CC62B-17ED-23AE-15D5-160218002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EED948-0C34-A5C1-D85F-09DD3587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 sz="2000"/>
            </a:pPr>
            <a:r>
              <a:rPr sz="3600"/>
              <a:t>Metrics are indicators, not goals</a:t>
            </a:r>
            <a:r>
              <a:rPr lang="de-DE" sz="3600"/>
              <a:t>.</a:t>
            </a:r>
          </a:p>
          <a:p>
            <a:pPr>
              <a:defRPr sz="2000"/>
            </a:pPr>
            <a:endParaRPr lang="de-DE" sz="3600"/>
          </a:p>
          <a:p>
            <a:pPr>
              <a:defRPr sz="2000"/>
            </a:pPr>
            <a:r>
              <a:rPr lang="de-DE" sz="3600"/>
              <a:t>Any complexity metrics is subjective</a:t>
            </a:r>
          </a:p>
          <a:p>
            <a:pPr>
              <a:defRPr sz="2000"/>
            </a:pPr>
            <a:endParaRPr lang="de-DE" sz="3600"/>
          </a:p>
          <a:p>
            <a:pPr>
              <a:defRPr sz="2000"/>
            </a:pPr>
            <a:r>
              <a:rPr sz="3600"/>
              <a:t>Avoid blind reliance on MI</a:t>
            </a:r>
            <a:endParaRPr lang="de-DE" sz="3600"/>
          </a:p>
          <a:p>
            <a:pPr>
              <a:defRPr sz="2000"/>
            </a:pPr>
            <a:endParaRPr lang="de-DE" sz="3600"/>
          </a:p>
          <a:p>
            <a:pPr>
              <a:defRPr sz="2000"/>
            </a:pPr>
            <a:r>
              <a:rPr sz="3600"/>
              <a:t>Track trends, not just snapshots</a:t>
            </a:r>
            <a:endParaRPr lang="de-DE" sz="3600"/>
          </a:p>
          <a:p>
            <a:pPr>
              <a:defRPr sz="2000"/>
            </a:pPr>
            <a:endParaRPr lang="de-DE" sz="3600"/>
          </a:p>
          <a:p>
            <a:pPr>
              <a:defRPr sz="2000"/>
            </a:pPr>
            <a:r>
              <a:rPr lang="en-US" sz="3200"/>
              <a:t>Metrics are not absolute truth</a:t>
            </a:r>
            <a:r>
              <a:rPr lang="en-US" sz="3600"/>
              <a:t>. Use intuition.</a:t>
            </a:r>
            <a:endParaRPr lang="ru-RU" sz="36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8693B7-0FD8-080F-A8DA-A3DA5FED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471-8149-4ED8-B73F-60C2E6039182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E0DE13-8279-2FAE-829C-F60E555B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B15C24-98C7-9368-913A-9FBB2103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Try It at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800"/>
          </a:p>
          <a:p>
            <a:pPr>
              <a:defRPr sz="2000"/>
            </a:pPr>
            <a:r>
              <a:rPr sz="2800"/>
              <a:t>Install module_extractor</a:t>
            </a:r>
            <a:r>
              <a:rPr lang="de-DE" sz="2800"/>
              <a:t>/radon/</a:t>
            </a:r>
            <a:r>
              <a:rPr lang="en-US" sz="2400"/>
              <a:t> SonarCloud</a:t>
            </a:r>
            <a:endParaRPr lang="de-DE" sz="2800"/>
          </a:p>
          <a:p>
            <a:pPr>
              <a:defRPr sz="2000"/>
            </a:pPr>
            <a:endParaRPr sz="2800"/>
          </a:p>
          <a:p>
            <a:pPr>
              <a:defRPr sz="2000"/>
            </a:pPr>
            <a:r>
              <a:rPr lang="en-US" sz="2800"/>
              <a:t>Get raw metrics for your own project</a:t>
            </a:r>
            <a:r>
              <a:rPr lang="de-DE" sz="2800"/>
              <a:t>. </a:t>
            </a:r>
          </a:p>
          <a:p>
            <a:pPr marL="0" indent="0">
              <a:buNone/>
              <a:defRPr sz="2000"/>
            </a:pPr>
            <a:endParaRPr sz="2800"/>
          </a:p>
          <a:p>
            <a:pPr>
              <a:defRPr sz="2000"/>
            </a:pPr>
            <a:r>
              <a:rPr sz="2800"/>
              <a:t>Add metrics into CI/CD</a:t>
            </a:r>
            <a:r>
              <a:rPr lang="de-DE" sz="2800"/>
              <a:t>  and in Setup prompts for AI-agent</a:t>
            </a:r>
          </a:p>
          <a:p>
            <a:pPr>
              <a:defRPr sz="2000"/>
            </a:pPr>
            <a:endParaRPr lang="de-DE" sz="2800"/>
          </a:p>
          <a:p>
            <a:pPr>
              <a:defRPr sz="2000"/>
            </a:pPr>
            <a:r>
              <a:rPr lang="de-DE" sz="2800"/>
              <a:t>Enjoy</a:t>
            </a:r>
            <a:endParaRPr sz="280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82AAD6-9F3D-F13B-ED73-5C8FAB9A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F6D1-BF8E-44B0-897C-750979973005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DEF2E8-E07C-C4D8-3462-B2676700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5FFAEC-50DF-762B-A6DA-1A055B01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C48231-C8F9-FCC1-87D4-09C377C26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6673" y="2389082"/>
            <a:ext cx="3860436" cy="2377922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6FB9400F-FA92-0041-4509-4B71A389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/>
              <a:t>Thank you </a:t>
            </a:r>
            <a:r>
              <a:rPr lang="de-AT" b="1"/>
              <a:t>for attention</a:t>
            </a:r>
            <a:r>
              <a:rPr lang="de-AT" b="1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 marL="2057400" lvl="6" indent="0">
              <a:buNone/>
            </a:pPr>
            <a:endParaRPr lang="en-US" sz="2400" b="1"/>
          </a:p>
          <a:p>
            <a:pPr marL="2057400" lvl="6" indent="0">
              <a:buNone/>
            </a:pPr>
            <a:endParaRPr lang="en-US" sz="2400" b="1"/>
          </a:p>
          <a:p>
            <a:pPr marL="2057400" lvl="6" indent="0">
              <a:buNone/>
            </a:pPr>
            <a:r>
              <a:rPr lang="en-US" sz="2400" b="1"/>
              <a:t>		</a:t>
            </a:r>
            <a:r>
              <a:rPr lang="en-US" sz="3600" b="1">
                <a:latin typeface="Share Tech" panose="00000500000000000000" pitchFamily="2" charset="0"/>
              </a:rPr>
              <a:t>Maxim Danilov			 </a:t>
            </a:r>
          </a:p>
          <a:p>
            <a:pPr marL="2743200" lvl="8" indent="0">
              <a:buNone/>
            </a:pPr>
            <a:r>
              <a:rPr lang="en-US" sz="3600" b="1">
                <a:latin typeface="Share Tech" panose="00000500000000000000" pitchFamily="2" charset="0"/>
                <a:hlinkClick r:id="rId4"/>
              </a:rPr>
              <a:t>maxim@wps</a:t>
            </a:r>
            <a:r>
              <a:rPr lang="de-DE" sz="3600" b="1">
                <a:latin typeface="Share Tech" panose="00000500000000000000" pitchFamily="2" charset="0"/>
                <a:hlinkClick r:id="rId4"/>
              </a:rPr>
              <a:t>hop</a:t>
            </a:r>
            <a:r>
              <a:rPr lang="en-US" sz="3600" b="1">
                <a:latin typeface="Share Tech" panose="00000500000000000000" pitchFamily="2" charset="0"/>
                <a:hlinkClick r:id="rId4"/>
              </a:rPr>
              <a:t>.at</a:t>
            </a:r>
            <a:r>
              <a:rPr lang="en-US" sz="3600" b="1">
                <a:latin typeface="Share Tech" panose="00000500000000000000" pitchFamily="2" charset="0"/>
              </a:rPr>
              <a:t>		</a:t>
            </a:r>
            <a:r>
              <a:rPr lang="en-US" sz="2400" b="1">
                <a:latin typeface="Share Tech" panose="00000500000000000000" pitchFamily="2" charset="0"/>
              </a:rPr>
              <a:t>	</a:t>
            </a:r>
            <a:endParaRPr lang="en-US" sz="2400" b="1" dirty="0">
              <a:latin typeface="Share Tech" panose="00000500000000000000" pitchFamily="2" charset="0"/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E1E1E"/>
              </a:solidFill>
            </a:endParaRPr>
          </a:p>
          <a:p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E1E1E"/>
                </a:solidFill>
              </a:rPr>
              <a:t>Repo: </a:t>
            </a:r>
            <a:r>
              <a:rPr lang="en-GB"/>
              <a:t>github.com/danilovmy/pyconpl2025</a:t>
            </a:r>
            <a:r>
              <a:rPr lang="en-US" b="1">
                <a:solidFill>
                  <a:srgbClr val="1E1E1E"/>
                </a:solidFill>
              </a:rPr>
              <a:t> </a:t>
            </a:r>
            <a:endParaRPr lang="en-US" b="1" dirty="0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E1E1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DE1B-0456-406C-83D7-FFC7E41D47BD}" type="datetime1">
              <a:rPr lang="de-AT" smtClean="0"/>
              <a:t>29.08.2025</a:t>
            </a:fld>
            <a:endParaRPr lang="de-AT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2E3A4239-61A3-B4AA-D1B7-0A0EDB170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Maxim Danilov maxim@wpshop.at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F61E-B0F0-43F5-A15F-BB9D0256AC60}" type="slidenum">
              <a:rPr lang="de-AT" smtClean="0"/>
              <a:pPr/>
              <a:t>44</a:t>
            </a:fld>
            <a:endParaRPr lang="de-AT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3B5EDB-8FC9-2CAB-1858-623DADD76176}"/>
              </a:ext>
            </a:extLst>
          </p:cNvPr>
          <p:cNvSpPr txBox="1">
            <a:spLocks/>
          </p:cNvSpPr>
          <p:nvPr/>
        </p:nvSpPr>
        <p:spPr>
          <a:xfrm>
            <a:off x="1914969" y="4838492"/>
            <a:ext cx="6339784" cy="6697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1275F"/>
              </a:buClr>
              <a:buSzPct val="100000"/>
              <a:buFont typeface="Wingdings" panose="05000000000000000000" pitchFamily="2" charset="2"/>
              <a:buChar char="§"/>
              <a:defRPr sz="3200" b="0" i="0" kern="1200">
                <a:solidFill>
                  <a:schemeClr val="tx1"/>
                </a:solidFill>
                <a:latin typeface="PT Sans" panose="020B0503020203020204" pitchFamily="34" charset="0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1275F"/>
              </a:buClr>
              <a:buSzPct val="100000"/>
              <a:buFont typeface="Wingdings" panose="05000000000000000000" pitchFamily="2" charset="2"/>
              <a:buChar char="§"/>
              <a:defRPr sz="2800" b="0" i="0" kern="1200">
                <a:solidFill>
                  <a:schemeClr val="tx1"/>
                </a:solidFill>
                <a:latin typeface="PT Sans" panose="020B0503020203020204" pitchFamily="34" charset="0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1275F"/>
              </a:buClr>
              <a:buSzPct val="100000"/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PT Sans" panose="020B0503020203020204" pitchFamily="34" charset="0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1275F"/>
              </a:buClr>
              <a:buSzPct val="100000"/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PT Sans" panose="020B0503020203020204" pitchFamily="34" charset="0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1275F"/>
              </a:buClr>
              <a:buSzPct val="100000"/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PT Sans" panose="020B0503020203020204" pitchFamily="34" charset="0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SzPct val="130000"/>
              <a:buNone/>
            </a:pPr>
            <a:endParaRPr lang="en-US" sz="2025" u="sng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20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85452-C18F-E35F-A800-05E700C5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Useful links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AEF401-626F-50DA-86C1-ACCB31A6F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rPr lang="en-US"/>
              <a:t>https://www.researchgate.net/publication/391792650_AI_vs_Human_Programmers_Complexity_and_Performance_in_Code_Generation</a:t>
            </a:r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C759B8-BA02-6C1D-160E-F44029C8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7F76E-D472-4E76-B8E7-A83DFEF62DCC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CB07F1-FA41-6F8A-627F-BFC05392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4B42B3-CC18-4C84-65D2-646943B8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25B04FE-8D33-55E3-C1FA-8D1A51C2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 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63449A8-01E5-8B99-0B2F-216B8A81F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Theoretical part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9AAA2F-9DBC-3E65-798A-E98F9486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C4F07C-6E21-874F-BBCB-13F3E901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F7DA29-C836-BFEB-714E-CDD23B1C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367B2C-EB87-3114-CE54-BF31C005C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19"/>
          <a:stretch/>
        </p:blipFill>
        <p:spPr>
          <a:xfrm>
            <a:off x="7409793" y="2352350"/>
            <a:ext cx="4635063" cy="3589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</a:t>
            </a:r>
            <a:r>
              <a:rPr lang="de-DE"/>
              <a:t>at is</a:t>
            </a:r>
            <a:r>
              <a:t>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9685283" cy="4525963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This is a set of metrics that represents</a:t>
            </a:r>
            <a:r>
              <a:rPr lang="de-DE"/>
              <a:t>: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	how difficult it is to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/>
              <a:t>understand</a:t>
            </a:r>
            <a:r>
              <a:rPr lang="en-US"/>
              <a:t>,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/>
              <a:t>modify</a:t>
            </a:r>
            <a:r>
              <a:rPr lang="en-US"/>
              <a:t>,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and </a:t>
            </a:r>
            <a:r>
              <a:rPr lang="en-US" b="1"/>
              <a:t>use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software correctly</a:t>
            </a:r>
            <a:endParaRPr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35CD83-05B6-0AD6-1E85-3D7E76F3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9E26-4C3F-4239-825F-9E6B39292D9C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E1D40F-CF88-B2DC-C7D0-9496A2AC6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0E8523-85BA-B408-0DE4-F84FC10F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Different shadows of </a:t>
            </a:r>
            <a:r>
              <a:t>Complexity</a:t>
            </a:r>
            <a:r>
              <a:rPr lang="de-DE"/>
              <a:t>: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FB75CB-A3ED-CC1C-DAA0-8817EF84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7E71-45DE-4C55-9826-ADADA77F1AAF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2245EC-9C33-24F9-20A8-140028B0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F6F317-02DE-7585-AB98-FD9E943A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4E7B6318-7F96-5524-0223-C3D875C2A3EE}"/>
              </a:ext>
            </a:extLst>
          </p:cNvPr>
          <p:cNvSpPr/>
          <p:nvPr/>
        </p:nvSpPr>
        <p:spPr>
          <a:xfrm>
            <a:off x="609599" y="1647826"/>
            <a:ext cx="5486401" cy="2173288"/>
          </a:xfrm>
          <a:custGeom>
            <a:avLst/>
            <a:gdLst>
              <a:gd name="connsiteX0" fmla="*/ 0 w 2173287"/>
              <a:gd name="connsiteY0" fmla="*/ 0 h 5486400"/>
              <a:gd name="connsiteX1" fmla="*/ 1811065 w 2173287"/>
              <a:gd name="connsiteY1" fmla="*/ 0 h 5486400"/>
              <a:gd name="connsiteX2" fmla="*/ 2173287 w 2173287"/>
              <a:gd name="connsiteY2" fmla="*/ 362222 h 5486400"/>
              <a:gd name="connsiteX3" fmla="*/ 2173287 w 2173287"/>
              <a:gd name="connsiteY3" fmla="*/ 5486400 h 5486400"/>
              <a:gd name="connsiteX4" fmla="*/ 0 w 2173287"/>
              <a:gd name="connsiteY4" fmla="*/ 5486400 h 5486400"/>
              <a:gd name="connsiteX5" fmla="*/ 0 w 2173287"/>
              <a:gd name="connsiteY5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287" h="5486400">
                <a:moveTo>
                  <a:pt x="0" y="5486399"/>
                </a:moveTo>
                <a:lnTo>
                  <a:pt x="0" y="914420"/>
                </a:lnTo>
                <a:cubicBezTo>
                  <a:pt x="0" y="409400"/>
                  <a:pt x="64240" y="1"/>
                  <a:pt x="143484" y="1"/>
                </a:cubicBezTo>
                <a:lnTo>
                  <a:pt x="2173287" y="1"/>
                </a:lnTo>
                <a:lnTo>
                  <a:pt x="2173287" y="5486399"/>
                </a:lnTo>
                <a:lnTo>
                  <a:pt x="0" y="5486399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" tIns="0" rIns="0" bIns="543323" numCol="1" spcCol="1270" anchor="b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>
                <a:solidFill>
                  <a:schemeClr val="tx1"/>
                </a:solidFill>
              </a:rPr>
              <a:t>Structural</a:t>
            </a: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de-DE" sz="2800" b="0" kern="1200">
                <a:solidFill>
                  <a:schemeClr val="tx1"/>
                </a:solidFill>
              </a:rPr>
              <a:t>Grows with relations between objects</a:t>
            </a:r>
            <a:endParaRPr lang="en-US" sz="2800" b="0" kern="1200">
              <a:solidFill>
                <a:schemeClr val="tx1"/>
              </a:solidFill>
            </a:endParaRP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2727339F-0E69-CD9E-5DD7-339FCEB50659}"/>
              </a:ext>
            </a:extLst>
          </p:cNvPr>
          <p:cNvSpPr/>
          <p:nvPr/>
        </p:nvSpPr>
        <p:spPr>
          <a:xfrm>
            <a:off x="6096000" y="1647826"/>
            <a:ext cx="5486400" cy="2173287"/>
          </a:xfrm>
          <a:custGeom>
            <a:avLst/>
            <a:gdLst>
              <a:gd name="connsiteX0" fmla="*/ 0 w 5486400"/>
              <a:gd name="connsiteY0" fmla="*/ 0 h 2173287"/>
              <a:gd name="connsiteX1" fmla="*/ 5124178 w 5486400"/>
              <a:gd name="connsiteY1" fmla="*/ 0 h 2173287"/>
              <a:gd name="connsiteX2" fmla="*/ 5486400 w 5486400"/>
              <a:gd name="connsiteY2" fmla="*/ 362222 h 2173287"/>
              <a:gd name="connsiteX3" fmla="*/ 5486400 w 5486400"/>
              <a:gd name="connsiteY3" fmla="*/ 2173287 h 2173287"/>
              <a:gd name="connsiteX4" fmla="*/ 0 w 5486400"/>
              <a:gd name="connsiteY4" fmla="*/ 2173287 h 2173287"/>
              <a:gd name="connsiteX5" fmla="*/ 0 w 5486400"/>
              <a:gd name="connsiteY5" fmla="*/ 0 h 21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6400" h="2173287">
                <a:moveTo>
                  <a:pt x="0" y="0"/>
                </a:moveTo>
                <a:lnTo>
                  <a:pt x="5124178" y="0"/>
                </a:lnTo>
                <a:cubicBezTo>
                  <a:pt x="5324228" y="0"/>
                  <a:pt x="5486400" y="162172"/>
                  <a:pt x="5486400" y="362222"/>
                </a:cubicBezTo>
                <a:lnTo>
                  <a:pt x="5486400" y="2173287"/>
                </a:lnTo>
                <a:lnTo>
                  <a:pt x="0" y="2173287"/>
                </a:lnTo>
                <a:lnTo>
                  <a:pt x="0" y="0"/>
                </a:lnTo>
                <a:close/>
              </a:path>
            </a:pathLst>
          </a:custGeom>
          <a:solidFill>
            <a:srgbClr val="FFA4AD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54332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800" kern="1200">
              <a:solidFill>
                <a:schemeClr val="tx1"/>
              </a:solidFill>
            </a:endParaRP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>
                <a:solidFill>
                  <a:schemeClr val="tx1"/>
                </a:solidFill>
              </a:rPr>
              <a:t>Cognitive</a:t>
            </a: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de-DE" sz="2800" b="0" kern="1200">
                <a:solidFill>
                  <a:schemeClr val="tx1"/>
                </a:solidFill>
              </a:rPr>
              <a:t>Appears by developers</a:t>
            </a: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11668532-965B-EB52-5E5E-3BC482852F05}"/>
              </a:ext>
            </a:extLst>
          </p:cNvPr>
          <p:cNvSpPr/>
          <p:nvPr/>
        </p:nvSpPr>
        <p:spPr>
          <a:xfrm>
            <a:off x="609600" y="3821112"/>
            <a:ext cx="5486401" cy="2173288"/>
          </a:xfrm>
          <a:custGeom>
            <a:avLst/>
            <a:gdLst>
              <a:gd name="connsiteX0" fmla="*/ 0 w 5486400"/>
              <a:gd name="connsiteY0" fmla="*/ 0 h 2173287"/>
              <a:gd name="connsiteX1" fmla="*/ 5124178 w 5486400"/>
              <a:gd name="connsiteY1" fmla="*/ 0 h 2173287"/>
              <a:gd name="connsiteX2" fmla="*/ 5486400 w 5486400"/>
              <a:gd name="connsiteY2" fmla="*/ 362222 h 2173287"/>
              <a:gd name="connsiteX3" fmla="*/ 5486400 w 5486400"/>
              <a:gd name="connsiteY3" fmla="*/ 2173287 h 2173287"/>
              <a:gd name="connsiteX4" fmla="*/ 0 w 5486400"/>
              <a:gd name="connsiteY4" fmla="*/ 2173287 h 2173287"/>
              <a:gd name="connsiteX5" fmla="*/ 0 w 5486400"/>
              <a:gd name="connsiteY5" fmla="*/ 0 h 21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6400" h="2173287">
                <a:moveTo>
                  <a:pt x="5486400" y="2173287"/>
                </a:moveTo>
                <a:lnTo>
                  <a:pt x="362222" y="2173287"/>
                </a:lnTo>
                <a:cubicBezTo>
                  <a:pt x="162172" y="2173287"/>
                  <a:pt x="0" y="2011115"/>
                  <a:pt x="0" y="1811065"/>
                </a:cubicBezTo>
                <a:lnTo>
                  <a:pt x="0" y="0"/>
                </a:lnTo>
                <a:lnTo>
                  <a:pt x="5486400" y="0"/>
                </a:lnTo>
                <a:lnTo>
                  <a:pt x="5486400" y="2173287"/>
                </a:lnTo>
                <a:close/>
              </a:path>
            </a:pathLst>
          </a:custGeom>
          <a:solidFill>
            <a:srgbClr val="FFA4AD">
              <a:alpha val="25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43322" rIns="1" bIns="1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>
                <a:solidFill>
                  <a:schemeClr val="tx1"/>
                </a:solidFill>
              </a:rPr>
              <a:t>Accidental</a:t>
            </a: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de-DE" sz="2800" b="0" kern="1200">
                <a:solidFill>
                  <a:schemeClr val="tx1"/>
                </a:solidFill>
              </a:rPr>
              <a:t>Happens</a:t>
            </a:r>
            <a:r>
              <a:rPr lang="ru-RU" sz="2800" b="0" kern="1200">
                <a:solidFill>
                  <a:schemeClr val="tx1"/>
                </a:solidFill>
              </a:rPr>
              <a:t> </a:t>
            </a:r>
            <a:r>
              <a:rPr lang="de-DE" sz="2800" b="0" kern="1200">
                <a:solidFill>
                  <a:schemeClr val="tx1"/>
                </a:solidFill>
              </a:rPr>
              <a:t>in development</a:t>
            </a:r>
            <a:endParaRPr lang="en-US" sz="2800" b="0" kern="1200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17A2689B-5338-70D9-ED70-1653B51CD021}"/>
              </a:ext>
            </a:extLst>
          </p:cNvPr>
          <p:cNvSpPr/>
          <p:nvPr/>
        </p:nvSpPr>
        <p:spPr>
          <a:xfrm>
            <a:off x="6095999" y="3821112"/>
            <a:ext cx="5486401" cy="2173288"/>
          </a:xfrm>
          <a:custGeom>
            <a:avLst/>
            <a:gdLst>
              <a:gd name="connsiteX0" fmla="*/ 0 w 2173287"/>
              <a:gd name="connsiteY0" fmla="*/ 0 h 5486400"/>
              <a:gd name="connsiteX1" fmla="*/ 1811065 w 2173287"/>
              <a:gd name="connsiteY1" fmla="*/ 0 h 5486400"/>
              <a:gd name="connsiteX2" fmla="*/ 2173287 w 2173287"/>
              <a:gd name="connsiteY2" fmla="*/ 362222 h 5486400"/>
              <a:gd name="connsiteX3" fmla="*/ 2173287 w 2173287"/>
              <a:gd name="connsiteY3" fmla="*/ 5486400 h 5486400"/>
              <a:gd name="connsiteX4" fmla="*/ 0 w 2173287"/>
              <a:gd name="connsiteY4" fmla="*/ 5486400 h 5486400"/>
              <a:gd name="connsiteX5" fmla="*/ 0 w 2173287"/>
              <a:gd name="connsiteY5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287" h="5486400">
                <a:moveTo>
                  <a:pt x="2173287" y="1"/>
                </a:moveTo>
                <a:lnTo>
                  <a:pt x="2173287" y="4571980"/>
                </a:lnTo>
                <a:cubicBezTo>
                  <a:pt x="2173287" y="5077000"/>
                  <a:pt x="2109047" y="5486399"/>
                  <a:pt x="2029803" y="5486399"/>
                </a:cubicBezTo>
                <a:lnTo>
                  <a:pt x="0" y="5486399"/>
                </a:lnTo>
                <a:lnTo>
                  <a:pt x="0" y="1"/>
                </a:lnTo>
                <a:lnTo>
                  <a:pt x="2173287" y="1"/>
                </a:lnTo>
                <a:close/>
              </a:path>
            </a:pathLst>
          </a:custGeom>
          <a:solidFill>
            <a:srgbClr val="FFA4A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" tIns="543322" rIns="0" bIns="1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>
                <a:solidFill>
                  <a:schemeClr val="tx1"/>
                </a:solidFill>
                <a:effectLst/>
                <a:latin typeface="+mn-lt"/>
              </a:rPr>
              <a:t>Essential complexity </a:t>
            </a: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tx1"/>
                </a:solidFill>
              </a:rPr>
              <a:t>(technical)</a:t>
            </a:r>
            <a:endParaRPr lang="en-US" sz="2800" b="1" kern="1200">
              <a:solidFill>
                <a:schemeClr val="tx1"/>
              </a:solidFill>
              <a:latin typeface="+mn-lt"/>
            </a:endParaRP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>
                <a:solidFill>
                  <a:schemeClr val="tx1"/>
                </a:solidFill>
                <a:latin typeface="+mn-lt"/>
              </a:rPr>
              <a:t>Present in algorithms.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Complexity in project</a:t>
            </a: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CFF919-0F78-2F28-03CB-BC2CAD1F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5D46-A7C4-4877-9D37-520233E4655C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38FD23-3FCF-5F7D-0388-9EC9DCDC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8C79C-1C89-6403-662A-77E46BFC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54014D2-F6B7-5FEC-D795-0FB3B186F95F}"/>
              </a:ext>
            </a:extLst>
          </p:cNvPr>
          <p:cNvSpPr/>
          <p:nvPr/>
        </p:nvSpPr>
        <p:spPr>
          <a:xfrm>
            <a:off x="6911944" y="2159615"/>
            <a:ext cx="3258982" cy="1895707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2800" b="1">
                <a:solidFill>
                  <a:schemeClr val="tx1"/>
                </a:solidFill>
              </a:rPr>
              <a:t>Development</a:t>
            </a:r>
          </a:p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4453BD9F-9509-6022-46B3-E5017A7FD9BD}"/>
              </a:ext>
            </a:extLst>
          </p:cNvPr>
          <p:cNvSpPr/>
          <p:nvPr/>
        </p:nvSpPr>
        <p:spPr>
          <a:xfrm rot="16200000">
            <a:off x="8441937" y="1855008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5187A308-8B5A-461B-B9CD-961513B31F32}"/>
              </a:ext>
            </a:extLst>
          </p:cNvPr>
          <p:cNvSpPr/>
          <p:nvPr/>
        </p:nvSpPr>
        <p:spPr>
          <a:xfrm rot="5400000">
            <a:off x="8463376" y="4012055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09FEB5EC-AD55-CD7B-F9F2-28CC2DEE5C29}"/>
              </a:ext>
            </a:extLst>
          </p:cNvPr>
          <p:cNvSpPr/>
          <p:nvPr/>
        </p:nvSpPr>
        <p:spPr>
          <a:xfrm rot="10800000">
            <a:off x="6645584" y="2947634"/>
            <a:ext cx="207811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D27602F1-1F29-027F-A832-833E502FC0D4}"/>
              </a:ext>
            </a:extLst>
          </p:cNvPr>
          <p:cNvSpPr/>
          <p:nvPr/>
        </p:nvSpPr>
        <p:spPr>
          <a:xfrm>
            <a:off x="10229477" y="2997101"/>
            <a:ext cx="207811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0EFEF0A0-B0C1-675E-4C43-B4EE6DDC20B0}"/>
              </a:ext>
            </a:extLst>
          </p:cNvPr>
          <p:cNvSpPr/>
          <p:nvPr/>
        </p:nvSpPr>
        <p:spPr>
          <a:xfrm rot="18425941">
            <a:off x="9698912" y="2153461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8AD840CA-E6BA-168B-4220-E4E27E526FCD}"/>
              </a:ext>
            </a:extLst>
          </p:cNvPr>
          <p:cNvSpPr/>
          <p:nvPr/>
        </p:nvSpPr>
        <p:spPr>
          <a:xfrm rot="7508324">
            <a:off x="7311671" y="3755478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123F8A57-FB71-DB95-0D67-9EBE743F06E3}"/>
              </a:ext>
            </a:extLst>
          </p:cNvPr>
          <p:cNvSpPr/>
          <p:nvPr/>
        </p:nvSpPr>
        <p:spPr>
          <a:xfrm rot="13934677">
            <a:off x="7186785" y="2169798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D371C424-36A1-BEB4-298A-B66D6D9A4B39}"/>
              </a:ext>
            </a:extLst>
          </p:cNvPr>
          <p:cNvSpPr/>
          <p:nvPr/>
        </p:nvSpPr>
        <p:spPr>
          <a:xfrm rot="3208180">
            <a:off x="9693812" y="3747448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16B430D-97B9-1513-7676-6825252032D9}"/>
              </a:ext>
            </a:extLst>
          </p:cNvPr>
          <p:cNvSpPr/>
          <p:nvPr/>
        </p:nvSpPr>
        <p:spPr>
          <a:xfrm>
            <a:off x="4470006" y="4193017"/>
            <a:ext cx="2783929" cy="1895707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800" b="1">
                <a:solidFill>
                  <a:schemeClr val="tx1"/>
                </a:solidFill>
              </a:rPr>
              <a:t>Knowledge</a:t>
            </a: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8995C5FE-AA56-D5A8-286E-5C02BB64F233}"/>
              </a:ext>
            </a:extLst>
          </p:cNvPr>
          <p:cNvSpPr/>
          <p:nvPr/>
        </p:nvSpPr>
        <p:spPr>
          <a:xfrm rot="16200000">
            <a:off x="5743845" y="3927919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0C5668EC-EB52-CCA4-E5D0-6633564C5F92}"/>
              </a:ext>
            </a:extLst>
          </p:cNvPr>
          <p:cNvSpPr/>
          <p:nvPr/>
        </p:nvSpPr>
        <p:spPr>
          <a:xfrm rot="5400000">
            <a:off x="5761805" y="6084966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5795CB74-29DD-E68E-0E5F-8C4FD893F100}"/>
              </a:ext>
            </a:extLst>
          </p:cNvPr>
          <p:cNvSpPr/>
          <p:nvPr/>
        </p:nvSpPr>
        <p:spPr>
          <a:xfrm rot="10800000">
            <a:off x="4251709" y="4992315"/>
            <a:ext cx="174082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50694CCB-2353-845E-459E-295CD722759F}"/>
              </a:ext>
            </a:extLst>
          </p:cNvPr>
          <p:cNvSpPr/>
          <p:nvPr/>
        </p:nvSpPr>
        <p:spPr>
          <a:xfrm>
            <a:off x="7253934" y="5041782"/>
            <a:ext cx="174082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01B667F6-496E-9F69-579B-8459910C28C7}"/>
              </a:ext>
            </a:extLst>
          </p:cNvPr>
          <p:cNvSpPr/>
          <p:nvPr/>
        </p:nvSpPr>
        <p:spPr>
          <a:xfrm rot="18425941">
            <a:off x="6796813" y="4226372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54EAE185-D32D-D93A-B494-82112F045710}"/>
              </a:ext>
            </a:extLst>
          </p:cNvPr>
          <p:cNvSpPr/>
          <p:nvPr/>
        </p:nvSpPr>
        <p:spPr>
          <a:xfrm rot="7508324">
            <a:off x="4797021" y="5828389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B541E5E3-82FD-494D-0471-D5B359866F8F}"/>
              </a:ext>
            </a:extLst>
          </p:cNvPr>
          <p:cNvSpPr/>
          <p:nvPr/>
        </p:nvSpPr>
        <p:spPr>
          <a:xfrm rot="13934677">
            <a:off x="4692405" y="4242709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3" name="Стрелка: вправо 32">
            <a:extLst>
              <a:ext uri="{FF2B5EF4-FFF2-40B4-BE49-F238E27FC236}">
                <a16:creationId xmlns:a16="http://schemas.microsoft.com/office/drawing/2014/main" id="{D2835588-5C38-D2F7-3CA2-C224F68F3CB7}"/>
              </a:ext>
            </a:extLst>
          </p:cNvPr>
          <p:cNvSpPr/>
          <p:nvPr/>
        </p:nvSpPr>
        <p:spPr>
          <a:xfrm rot="3208180">
            <a:off x="6792540" y="5820359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1140DEE-2E98-8009-F0D4-668321B369CE}"/>
              </a:ext>
            </a:extLst>
          </p:cNvPr>
          <p:cNvSpPr/>
          <p:nvPr/>
        </p:nvSpPr>
        <p:spPr>
          <a:xfrm>
            <a:off x="2116320" y="2259868"/>
            <a:ext cx="2759806" cy="1895707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tx1"/>
                </a:solidFill>
              </a:rPr>
              <a:t>Business </a:t>
            </a:r>
          </a:p>
          <a:p>
            <a:pPr algn="ctr"/>
            <a:r>
              <a:rPr lang="de-DE" sz="2800" b="1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36" name="Стрелка: вправо 35">
            <a:extLst>
              <a:ext uri="{FF2B5EF4-FFF2-40B4-BE49-F238E27FC236}">
                <a16:creationId xmlns:a16="http://schemas.microsoft.com/office/drawing/2014/main" id="{4C80B0D9-AAAD-4867-6F3B-17624F8BBE42}"/>
              </a:ext>
            </a:extLst>
          </p:cNvPr>
          <p:cNvSpPr/>
          <p:nvPr/>
        </p:nvSpPr>
        <p:spPr>
          <a:xfrm rot="16200000">
            <a:off x="3416408" y="1981903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Стрелка: вправо 36">
            <a:extLst>
              <a:ext uri="{FF2B5EF4-FFF2-40B4-BE49-F238E27FC236}">
                <a16:creationId xmlns:a16="http://schemas.microsoft.com/office/drawing/2014/main" id="{FD336AFE-CBE4-14BB-93B9-C738F1050AD5}"/>
              </a:ext>
            </a:extLst>
          </p:cNvPr>
          <p:cNvSpPr/>
          <p:nvPr/>
        </p:nvSpPr>
        <p:spPr>
          <a:xfrm rot="5400000">
            <a:off x="3434563" y="4138950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B9A1CDAD-C813-5465-A0AA-9DFD39AAC887}"/>
              </a:ext>
            </a:extLst>
          </p:cNvPr>
          <p:cNvSpPr/>
          <p:nvPr/>
        </p:nvSpPr>
        <p:spPr>
          <a:xfrm rot="10800000">
            <a:off x="1907155" y="3047887"/>
            <a:ext cx="175978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Стрелка: вправо 38">
            <a:extLst>
              <a:ext uri="{FF2B5EF4-FFF2-40B4-BE49-F238E27FC236}">
                <a16:creationId xmlns:a16="http://schemas.microsoft.com/office/drawing/2014/main" id="{600A35B9-022E-BBBB-06A7-BBA22AB8B0CD}"/>
              </a:ext>
            </a:extLst>
          </p:cNvPr>
          <p:cNvSpPr/>
          <p:nvPr/>
        </p:nvSpPr>
        <p:spPr>
          <a:xfrm>
            <a:off x="4942106" y="3097354"/>
            <a:ext cx="175978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D50ECD3E-3F41-60E6-DF36-B582F02B4E60}"/>
              </a:ext>
            </a:extLst>
          </p:cNvPr>
          <p:cNvSpPr/>
          <p:nvPr/>
        </p:nvSpPr>
        <p:spPr>
          <a:xfrm rot="18425941">
            <a:off x="4480852" y="2280357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Стрелка: вправо 40">
            <a:extLst>
              <a:ext uri="{FF2B5EF4-FFF2-40B4-BE49-F238E27FC236}">
                <a16:creationId xmlns:a16="http://schemas.microsoft.com/office/drawing/2014/main" id="{FC4768BC-A1D7-98F1-3691-60A19F5C8779}"/>
              </a:ext>
            </a:extLst>
          </p:cNvPr>
          <p:cNvSpPr/>
          <p:nvPr/>
        </p:nvSpPr>
        <p:spPr>
          <a:xfrm rot="7508324">
            <a:off x="2459263" y="3882374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7BF416EA-AE33-23A5-0B6F-48783FCEE471}"/>
              </a:ext>
            </a:extLst>
          </p:cNvPr>
          <p:cNvSpPr/>
          <p:nvPr/>
        </p:nvSpPr>
        <p:spPr>
          <a:xfrm rot="13934677">
            <a:off x="2353505" y="2296693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Стрелка: вправо 42">
            <a:extLst>
              <a:ext uri="{FF2B5EF4-FFF2-40B4-BE49-F238E27FC236}">
                <a16:creationId xmlns:a16="http://schemas.microsoft.com/office/drawing/2014/main" id="{D772CF5F-B454-1BDB-38FD-E62C2C80C8C2}"/>
              </a:ext>
            </a:extLst>
          </p:cNvPr>
          <p:cNvSpPr/>
          <p:nvPr/>
        </p:nvSpPr>
        <p:spPr>
          <a:xfrm rot="3208180">
            <a:off x="4476545" y="3874343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Peaks of complexity</a:t>
            </a:r>
            <a:endParaRPr lang="en-US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CFF919-0F78-2F28-03CB-BC2CAD1F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5D46-A7C4-4877-9D37-520233E4655C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38FD23-3FCF-5F7D-0388-9EC9DCDC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8C79C-1C89-6403-662A-77E46BFC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54014D2-F6B7-5FEC-D795-0FB3B186F95F}"/>
              </a:ext>
            </a:extLst>
          </p:cNvPr>
          <p:cNvSpPr/>
          <p:nvPr/>
        </p:nvSpPr>
        <p:spPr>
          <a:xfrm>
            <a:off x="6115680" y="2121872"/>
            <a:ext cx="3995083" cy="2232886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2800" b="1">
                <a:solidFill>
                  <a:schemeClr val="tx1"/>
                </a:solidFill>
              </a:rPr>
              <a:t>Development</a:t>
            </a:r>
          </a:p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4453BD9F-9509-6022-46B3-E5017A7FD9BD}"/>
              </a:ext>
            </a:extLst>
          </p:cNvPr>
          <p:cNvSpPr/>
          <p:nvPr/>
        </p:nvSpPr>
        <p:spPr>
          <a:xfrm rot="16200000">
            <a:off x="7994997" y="1754737"/>
            <a:ext cx="183885" cy="4264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5187A308-8B5A-461B-B9CD-961513B31F32}"/>
              </a:ext>
            </a:extLst>
          </p:cNvPr>
          <p:cNvSpPr/>
          <p:nvPr/>
        </p:nvSpPr>
        <p:spPr>
          <a:xfrm rot="5400000">
            <a:off x="8021278" y="4295446"/>
            <a:ext cx="183885" cy="4264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D27602F1-1F29-027F-A832-833E502FC0D4}"/>
              </a:ext>
            </a:extLst>
          </p:cNvPr>
          <p:cNvSpPr/>
          <p:nvPr/>
        </p:nvSpPr>
        <p:spPr>
          <a:xfrm>
            <a:off x="10182539" y="3108317"/>
            <a:ext cx="254749" cy="3078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0EFEF0A0-B0C1-675E-4C43-B4EE6DDC20B0}"/>
              </a:ext>
            </a:extLst>
          </p:cNvPr>
          <p:cNvSpPr/>
          <p:nvPr/>
        </p:nvSpPr>
        <p:spPr>
          <a:xfrm rot="18425941">
            <a:off x="9535883" y="2106274"/>
            <a:ext cx="183885" cy="4264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123F8A57-FB71-DB95-0D67-9EBE743F06E3}"/>
              </a:ext>
            </a:extLst>
          </p:cNvPr>
          <p:cNvSpPr/>
          <p:nvPr/>
        </p:nvSpPr>
        <p:spPr>
          <a:xfrm rot="13934677">
            <a:off x="6456346" y="2125517"/>
            <a:ext cx="183885" cy="4264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D371C424-36A1-BEB4-298A-B66D6D9A4B39}"/>
              </a:ext>
            </a:extLst>
          </p:cNvPr>
          <p:cNvSpPr/>
          <p:nvPr/>
        </p:nvSpPr>
        <p:spPr>
          <a:xfrm rot="3208180">
            <a:off x="9529632" y="3983775"/>
            <a:ext cx="183885" cy="4264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16B430D-97B9-1513-7676-6825252032D9}"/>
              </a:ext>
            </a:extLst>
          </p:cNvPr>
          <p:cNvSpPr/>
          <p:nvPr/>
        </p:nvSpPr>
        <p:spPr>
          <a:xfrm>
            <a:off x="4559697" y="4053942"/>
            <a:ext cx="3440402" cy="2164131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800" b="1">
                <a:solidFill>
                  <a:schemeClr val="tx1"/>
                </a:solidFill>
              </a:rPr>
              <a:t>Knowledge</a:t>
            </a:r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0C5668EC-EB52-CCA4-E5D0-6633564C5F92}"/>
              </a:ext>
            </a:extLst>
          </p:cNvPr>
          <p:cNvSpPr/>
          <p:nvPr/>
        </p:nvSpPr>
        <p:spPr>
          <a:xfrm rot="5400000">
            <a:off x="6163467" y="6200056"/>
            <a:ext cx="178222" cy="3601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5795CB74-29DD-E68E-0E5F-8C4FD893F100}"/>
              </a:ext>
            </a:extLst>
          </p:cNvPr>
          <p:cNvSpPr/>
          <p:nvPr/>
        </p:nvSpPr>
        <p:spPr>
          <a:xfrm rot="10800000">
            <a:off x="4289924" y="4966417"/>
            <a:ext cx="215132" cy="2983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50694CCB-2353-845E-459E-295CD722759F}"/>
              </a:ext>
            </a:extLst>
          </p:cNvPr>
          <p:cNvSpPr/>
          <p:nvPr/>
        </p:nvSpPr>
        <p:spPr>
          <a:xfrm>
            <a:off x="8000098" y="5022889"/>
            <a:ext cx="215132" cy="2983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54EAE185-D32D-D93A-B494-82112F045710}"/>
              </a:ext>
            </a:extLst>
          </p:cNvPr>
          <p:cNvSpPr/>
          <p:nvPr/>
        </p:nvSpPr>
        <p:spPr>
          <a:xfrm rot="7508324">
            <a:off x="4971179" y="5907149"/>
            <a:ext cx="178222" cy="3601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3" name="Стрелка: вправо 32">
            <a:extLst>
              <a:ext uri="{FF2B5EF4-FFF2-40B4-BE49-F238E27FC236}">
                <a16:creationId xmlns:a16="http://schemas.microsoft.com/office/drawing/2014/main" id="{D2835588-5C38-D2F7-3CA2-C224F68F3CB7}"/>
              </a:ext>
            </a:extLst>
          </p:cNvPr>
          <p:cNvSpPr/>
          <p:nvPr/>
        </p:nvSpPr>
        <p:spPr>
          <a:xfrm rot="3208180">
            <a:off x="7437258" y="5897982"/>
            <a:ext cx="178222" cy="3601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1140DEE-2E98-8009-F0D4-668321B369CE}"/>
              </a:ext>
            </a:extLst>
          </p:cNvPr>
          <p:cNvSpPr/>
          <p:nvPr/>
        </p:nvSpPr>
        <p:spPr>
          <a:xfrm>
            <a:off x="2204653" y="2133068"/>
            <a:ext cx="3925307" cy="2334571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tx1"/>
                </a:solidFill>
              </a:rPr>
              <a:t>Business </a:t>
            </a:r>
          </a:p>
          <a:p>
            <a:pPr algn="ctr"/>
            <a:r>
              <a:rPr lang="de-DE" sz="2800" b="1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36" name="Стрелка: вправо 35">
            <a:extLst>
              <a:ext uri="{FF2B5EF4-FFF2-40B4-BE49-F238E27FC236}">
                <a16:creationId xmlns:a16="http://schemas.microsoft.com/office/drawing/2014/main" id="{4C80B0D9-AAAD-4867-6F3B-17624F8BBE42}"/>
              </a:ext>
            </a:extLst>
          </p:cNvPr>
          <p:cNvSpPr/>
          <p:nvPr/>
        </p:nvSpPr>
        <p:spPr>
          <a:xfrm rot="16200000">
            <a:off x="4068678" y="1762648"/>
            <a:ext cx="192259" cy="418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Стрелка: вправо 36">
            <a:extLst>
              <a:ext uri="{FF2B5EF4-FFF2-40B4-BE49-F238E27FC236}">
                <a16:creationId xmlns:a16="http://schemas.microsoft.com/office/drawing/2014/main" id="{FD336AFE-CBE4-14BB-93B9-C738F1050AD5}"/>
              </a:ext>
            </a:extLst>
          </p:cNvPr>
          <p:cNvSpPr/>
          <p:nvPr/>
        </p:nvSpPr>
        <p:spPr>
          <a:xfrm rot="5400000">
            <a:off x="4094500" y="4419060"/>
            <a:ext cx="192259" cy="418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B9A1CDAD-C813-5465-A0AA-9DFD39AAC887}"/>
              </a:ext>
            </a:extLst>
          </p:cNvPr>
          <p:cNvSpPr/>
          <p:nvPr/>
        </p:nvSpPr>
        <p:spPr>
          <a:xfrm rot="10800000">
            <a:off x="1907155" y="3103516"/>
            <a:ext cx="250296" cy="3218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D50ECD3E-3F41-60E6-DF36-B582F02B4E60}"/>
              </a:ext>
            </a:extLst>
          </p:cNvPr>
          <p:cNvSpPr/>
          <p:nvPr/>
        </p:nvSpPr>
        <p:spPr>
          <a:xfrm rot="18425941">
            <a:off x="5582650" y="2130195"/>
            <a:ext cx="192259" cy="418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Стрелка: вправо 40">
            <a:extLst>
              <a:ext uri="{FF2B5EF4-FFF2-40B4-BE49-F238E27FC236}">
                <a16:creationId xmlns:a16="http://schemas.microsoft.com/office/drawing/2014/main" id="{FC4768BC-A1D7-98F1-3691-60A19F5C8779}"/>
              </a:ext>
            </a:extLst>
          </p:cNvPr>
          <p:cNvSpPr/>
          <p:nvPr/>
        </p:nvSpPr>
        <p:spPr>
          <a:xfrm rot="7508324">
            <a:off x="2707319" y="4103085"/>
            <a:ext cx="192259" cy="418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7BF416EA-AE33-23A5-0B6F-48783FCEE471}"/>
              </a:ext>
            </a:extLst>
          </p:cNvPr>
          <p:cNvSpPr/>
          <p:nvPr/>
        </p:nvSpPr>
        <p:spPr>
          <a:xfrm rot="13934677">
            <a:off x="2556899" y="2150313"/>
            <a:ext cx="192259" cy="418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Взрыв: 8 точек 17">
            <a:extLst>
              <a:ext uri="{FF2B5EF4-FFF2-40B4-BE49-F238E27FC236}">
                <a16:creationId xmlns:a16="http://schemas.microsoft.com/office/drawing/2014/main" id="{9FF6D9A9-1BC7-CE4D-1EC7-D2A699E988BC}"/>
              </a:ext>
            </a:extLst>
          </p:cNvPr>
          <p:cNvSpPr/>
          <p:nvPr/>
        </p:nvSpPr>
        <p:spPr>
          <a:xfrm>
            <a:off x="5963576" y="3023243"/>
            <a:ext cx="381627" cy="468351"/>
          </a:xfrm>
          <a:prstGeom prst="irregularSeal1">
            <a:avLst/>
          </a:prstGeom>
          <a:solidFill>
            <a:srgbClr val="77F1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Взрыв: 8 точек 18">
            <a:extLst>
              <a:ext uri="{FF2B5EF4-FFF2-40B4-BE49-F238E27FC236}">
                <a16:creationId xmlns:a16="http://schemas.microsoft.com/office/drawing/2014/main" id="{E84BF93E-C85F-A5FB-9847-F0B19436F566}"/>
              </a:ext>
            </a:extLst>
          </p:cNvPr>
          <p:cNvSpPr/>
          <p:nvPr/>
        </p:nvSpPr>
        <p:spPr>
          <a:xfrm>
            <a:off x="5120343" y="4064079"/>
            <a:ext cx="381627" cy="468351"/>
          </a:xfrm>
          <a:prstGeom prst="irregularSeal1">
            <a:avLst/>
          </a:prstGeom>
          <a:solidFill>
            <a:srgbClr val="77F1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Взрыв: 8 точек 23">
            <a:extLst>
              <a:ext uri="{FF2B5EF4-FFF2-40B4-BE49-F238E27FC236}">
                <a16:creationId xmlns:a16="http://schemas.microsoft.com/office/drawing/2014/main" id="{57C31215-D141-C388-1936-4367E59FCA76}"/>
              </a:ext>
            </a:extLst>
          </p:cNvPr>
          <p:cNvSpPr/>
          <p:nvPr/>
        </p:nvSpPr>
        <p:spPr>
          <a:xfrm>
            <a:off x="6877775" y="3905788"/>
            <a:ext cx="381627" cy="468351"/>
          </a:xfrm>
          <a:prstGeom prst="irregularSeal1">
            <a:avLst/>
          </a:prstGeom>
          <a:solidFill>
            <a:srgbClr val="77F1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2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1">
      <a:majorFont>
        <a:latin typeface="false"/>
        <a:ea typeface=""/>
        <a:cs typeface=""/>
      </a:majorFont>
      <a:minorFont>
        <a:latin typeface="fals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1659</Words>
  <Application>Microsoft Office PowerPoint</Application>
  <PresentationFormat>Широкоэкранный</PresentationFormat>
  <Paragraphs>520</Paragraphs>
  <Slides>45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4" baseType="lpstr">
      <vt:lpstr>Arial</vt:lpstr>
      <vt:lpstr>Calibri</vt:lpstr>
      <vt:lpstr>Clash Display Variable</vt:lpstr>
      <vt:lpstr>Courier New</vt:lpstr>
      <vt:lpstr>false</vt:lpstr>
      <vt:lpstr>Share Tech</vt:lpstr>
      <vt:lpstr>Source Sans 3</vt:lpstr>
      <vt:lpstr>Wingdings</vt:lpstr>
      <vt:lpstr>Office Theme</vt:lpstr>
      <vt:lpstr>MEASURING COMPLEXITY</vt:lpstr>
      <vt:lpstr>Who I am:</vt:lpstr>
      <vt:lpstr>Special thanks to my family for the support:</vt:lpstr>
      <vt:lpstr>Thanks to my children Mark &amp; Maja for the illustrations</vt:lpstr>
      <vt:lpstr>Complexity </vt:lpstr>
      <vt:lpstr>What is Complexity</vt:lpstr>
      <vt:lpstr>Different shadows of Complexity:</vt:lpstr>
      <vt:lpstr>Complexity in project</vt:lpstr>
      <vt:lpstr>Peaks of complexity</vt:lpstr>
      <vt:lpstr>Vortex of doom</vt:lpstr>
      <vt:lpstr>Complexity in the Age of AI</vt:lpstr>
      <vt:lpstr>Measuring Complexity – code health check</vt:lpstr>
      <vt:lpstr>Measuring complexity</vt:lpstr>
      <vt:lpstr>Raw metrics</vt:lpstr>
      <vt:lpstr>raw_metrix example</vt:lpstr>
      <vt:lpstr>Additional raw metrics</vt:lpstr>
      <vt:lpstr>How to measure:</vt:lpstr>
      <vt:lpstr>Cyclomatic Complexity (McCabe)</vt:lpstr>
      <vt:lpstr>McCabe index example</vt:lpstr>
      <vt:lpstr>McCabe pro/cons</vt:lpstr>
      <vt:lpstr>How to measure:</vt:lpstr>
      <vt:lpstr>Halstead complexity metrics</vt:lpstr>
      <vt:lpstr>Halstead metrics example</vt:lpstr>
      <vt:lpstr>Halstead Metrics results</vt:lpstr>
      <vt:lpstr>Halstead pro/cons</vt:lpstr>
      <vt:lpstr>How to measure:</vt:lpstr>
      <vt:lpstr>Maintainability Index</vt:lpstr>
      <vt:lpstr>Example Calculation</vt:lpstr>
      <vt:lpstr>Other problems of MI</vt:lpstr>
      <vt:lpstr>How to measure:</vt:lpstr>
      <vt:lpstr>Coverage metrics</vt:lpstr>
      <vt:lpstr>Code Coverage example</vt:lpstr>
      <vt:lpstr>How to measure</vt:lpstr>
      <vt:lpstr>Documentation Coverage example</vt:lpstr>
      <vt:lpstr>How to measure</vt:lpstr>
      <vt:lpstr>Text readability metrics</vt:lpstr>
      <vt:lpstr>Text readability suggestions</vt:lpstr>
      <vt:lpstr>How to measure</vt:lpstr>
      <vt:lpstr>Additional Complexity Indexes</vt:lpstr>
      <vt:lpstr>CI/CD/Continuous Measurement</vt:lpstr>
      <vt:lpstr>Complexity preemptive actions</vt:lpstr>
      <vt:lpstr>Final Recap</vt:lpstr>
      <vt:lpstr>Try It at Home</vt:lpstr>
      <vt:lpstr>Thank you for attention!</vt:lpstr>
      <vt:lpstr>Useful links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python complexity</dc:subject>
  <dc:creator/>
  <cp:keywords/>
  <dc:description/>
  <cp:lastModifiedBy/>
  <cp:revision>1</cp:revision>
  <dcterms:created xsi:type="dcterms:W3CDTF">2025-08-29T08:47:10Z</dcterms:created>
  <dcterms:modified xsi:type="dcterms:W3CDTF">2025-08-29T08:48:09Z</dcterms:modified>
  <cp:category>python</cp:category>
</cp:coreProperties>
</file>